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76" r:id="rId13"/>
    <p:sldId id="266" r:id="rId14"/>
    <p:sldId id="274" r:id="rId15"/>
    <p:sldId id="271" r:id="rId16"/>
    <p:sldId id="267" r:id="rId17"/>
    <p:sldId id="272" r:id="rId18"/>
    <p:sldId id="269" r:id="rId19"/>
    <p:sldId id="270" r:id="rId20"/>
    <p:sldId id="268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Коефициент</c:v>
                </c:pt>
              </c:strCache>
            </c:strRef>
          </c:tx>
          <c:cat>
            <c:strRef>
              <c:f>Sheet1!$A$2:$A$21</c:f>
              <c:strCache>
                <c:ptCount val="20"/>
                <c:pt idx="0">
                  <c:v>неонатални</c:v>
                </c:pt>
                <c:pt idx="1">
                  <c:v>постнеонатални</c:v>
                </c:pt>
                <c:pt idx="2">
                  <c:v>1 до 4</c:v>
                </c:pt>
                <c:pt idx="3">
                  <c:v>5 до 9</c:v>
                </c:pt>
                <c:pt idx="4">
                  <c:v>10 до 14</c:v>
                </c:pt>
                <c:pt idx="5">
                  <c:v>15 до 19</c:v>
                </c:pt>
                <c:pt idx="6">
                  <c:v>20 до 24</c:v>
                </c:pt>
                <c:pt idx="7">
                  <c:v>25 до 29</c:v>
                </c:pt>
                <c:pt idx="8">
                  <c:v>30 до 34</c:v>
                </c:pt>
                <c:pt idx="9">
                  <c:v>35 до 39</c:v>
                </c:pt>
                <c:pt idx="10">
                  <c:v>40 до 44</c:v>
                </c:pt>
                <c:pt idx="11">
                  <c:v>45 до 49</c:v>
                </c:pt>
                <c:pt idx="12">
                  <c:v>50 до 54</c:v>
                </c:pt>
                <c:pt idx="13">
                  <c:v>55 до 59</c:v>
                </c:pt>
                <c:pt idx="14">
                  <c:v>60 до 64</c:v>
                </c:pt>
                <c:pt idx="15">
                  <c:v>65 до 69</c:v>
                </c:pt>
                <c:pt idx="16">
                  <c:v>70 до 74</c:v>
                </c:pt>
                <c:pt idx="17">
                  <c:v>75 до 79</c:v>
                </c:pt>
                <c:pt idx="18">
                  <c:v>80 до 84</c:v>
                </c:pt>
                <c:pt idx="19">
                  <c:v>85+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86.01</c:v>
                </c:pt>
                <c:pt idx="1">
                  <c:v>85.68</c:v>
                </c:pt>
                <c:pt idx="2">
                  <c:v>83.63</c:v>
                </c:pt>
                <c:pt idx="3">
                  <c:v>78.760000000000005</c:v>
                </c:pt>
                <c:pt idx="4">
                  <c:v>73.790000000000006</c:v>
                </c:pt>
                <c:pt idx="5">
                  <c:v>68.83</c:v>
                </c:pt>
                <c:pt idx="6">
                  <c:v>63.88</c:v>
                </c:pt>
                <c:pt idx="7">
                  <c:v>58.94</c:v>
                </c:pt>
                <c:pt idx="8">
                  <c:v>54</c:v>
                </c:pt>
                <c:pt idx="9">
                  <c:v>49.09</c:v>
                </c:pt>
                <c:pt idx="10">
                  <c:v>44.23</c:v>
                </c:pt>
                <c:pt idx="11">
                  <c:v>39.43</c:v>
                </c:pt>
                <c:pt idx="12">
                  <c:v>34.72</c:v>
                </c:pt>
                <c:pt idx="13">
                  <c:v>30.1</c:v>
                </c:pt>
                <c:pt idx="14">
                  <c:v>25.55</c:v>
                </c:pt>
                <c:pt idx="15">
                  <c:v>21.12</c:v>
                </c:pt>
                <c:pt idx="16">
                  <c:v>16.78</c:v>
                </c:pt>
                <c:pt idx="17">
                  <c:v>12.85</c:v>
                </c:pt>
                <c:pt idx="18">
                  <c:v>9.34</c:v>
                </c:pt>
                <c:pt idx="19" formatCode="0.00">
                  <c:v>5.05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227840"/>
        <c:axId val="90229376"/>
      </c:lineChart>
      <c:catAx>
        <c:axId val="90227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bg-BG"/>
          </a:p>
        </c:txPr>
        <c:crossAx val="90229376"/>
        <c:crosses val="autoZero"/>
        <c:auto val="1"/>
        <c:lblAlgn val="ctr"/>
        <c:lblOffset val="100"/>
        <c:noMultiLvlLbl val="0"/>
      </c:catAx>
      <c:valAx>
        <c:axId val="9022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bg-BG"/>
          </a:p>
        </c:txPr>
        <c:crossAx val="90227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B6D3B-F862-4491-96A0-9B3A705BE879}" type="doc">
      <dgm:prSet loTypeId="urn:microsoft.com/office/officeart/2005/8/layout/vList3" loCatId="list" qsTypeId="urn:microsoft.com/office/officeart/2005/8/quickstyle/simple3" qsCatId="simple" csTypeId="urn:microsoft.com/office/officeart/2005/8/colors/colorful2" csCatId="colorful" phldr="1"/>
      <dgm:spPr/>
    </dgm:pt>
    <dgm:pt modelId="{19B609B2-B7F6-4AD5-A60A-C37D864F6D0D}">
      <dgm:prSet phldrT="[Текст]" custT="1"/>
      <dgm:spPr/>
      <dgm:t>
        <a:bodyPr/>
        <a:lstStyle/>
        <a:p>
          <a:r>
            <a:rPr lang="bg-BG" sz="2000" dirty="0" smtClean="0">
              <a:latin typeface="Calibri" panose="020F0502020204030204" pitchFamily="34" charset="0"/>
            </a:rPr>
            <a:t>… генетична предразположеност, излагане на рискови фактори и заболявания</a:t>
          </a:r>
          <a:endParaRPr lang="bg-BG" sz="2000" dirty="0">
            <a:latin typeface="Calibri" panose="020F0502020204030204" pitchFamily="34" charset="0"/>
          </a:endParaRPr>
        </a:p>
      </dgm:t>
    </dgm:pt>
    <dgm:pt modelId="{2E302463-C584-47AA-9F3C-EEDDDCEA4540}" type="parTrans" cxnId="{75B9CF64-978A-4FF7-B98E-20164498A929}">
      <dgm:prSet/>
      <dgm:spPr/>
      <dgm:t>
        <a:bodyPr/>
        <a:lstStyle/>
        <a:p>
          <a:endParaRPr lang="bg-BG"/>
        </a:p>
      </dgm:t>
    </dgm:pt>
    <dgm:pt modelId="{F04D510B-6711-48DF-848E-00B447172694}" type="sibTrans" cxnId="{75B9CF64-978A-4FF7-B98E-20164498A929}">
      <dgm:prSet/>
      <dgm:spPr/>
      <dgm:t>
        <a:bodyPr/>
        <a:lstStyle/>
        <a:p>
          <a:endParaRPr lang="bg-BG"/>
        </a:p>
      </dgm:t>
    </dgm:pt>
    <dgm:pt modelId="{20522F35-8ACA-4A2A-8E6A-543022AA3851}">
      <dgm:prSet phldrT="[Текст]"/>
      <dgm:spPr/>
      <dgm:t>
        <a:bodyPr/>
        <a:lstStyle/>
        <a:p>
          <a:r>
            <a:rPr lang="bg-BG" dirty="0" smtClean="0">
              <a:latin typeface="Calibri" panose="020F0502020204030204" pitchFamily="34" charset="0"/>
            </a:rPr>
            <a:t>Агенции- вз</a:t>
          </a:r>
          <a:r>
            <a:rPr lang="en-US" dirty="0" smtClean="0">
              <a:latin typeface="Calibri" panose="020F0502020204030204" pitchFamily="34" charset="0"/>
            </a:rPr>
            <a:t>e</a:t>
          </a:r>
          <a:r>
            <a:rPr lang="bg-BG" dirty="0" smtClean="0">
              <a:latin typeface="Calibri" panose="020F0502020204030204" pitchFamily="34" charset="0"/>
            </a:rPr>
            <a:t>мане на решения при заплащане</a:t>
          </a:r>
          <a:endParaRPr lang="bg-BG" dirty="0">
            <a:latin typeface="Calibri" panose="020F0502020204030204" pitchFamily="34" charset="0"/>
          </a:endParaRPr>
        </a:p>
      </dgm:t>
    </dgm:pt>
    <dgm:pt modelId="{A40366D6-6A51-40CF-A15B-8373A11818E1}" type="parTrans" cxnId="{5FF7C028-6384-4A42-A4CB-B92E75902077}">
      <dgm:prSet/>
      <dgm:spPr/>
      <dgm:t>
        <a:bodyPr/>
        <a:lstStyle/>
        <a:p>
          <a:endParaRPr lang="bg-BG"/>
        </a:p>
      </dgm:t>
    </dgm:pt>
    <dgm:pt modelId="{849DE970-7C0C-4F00-A3BB-49210BFFB744}" type="sibTrans" cxnId="{5FF7C028-6384-4A42-A4CB-B92E75902077}">
      <dgm:prSet/>
      <dgm:spPr/>
      <dgm:t>
        <a:bodyPr/>
        <a:lstStyle/>
        <a:p>
          <a:endParaRPr lang="bg-BG"/>
        </a:p>
      </dgm:t>
    </dgm:pt>
    <dgm:pt modelId="{75B68B13-A864-4700-8863-9C7209479847}">
      <dgm:prSet custT="1"/>
      <dgm:spPr/>
      <dgm:t>
        <a:bodyPr/>
        <a:lstStyle/>
        <a:p>
          <a:r>
            <a:rPr lang="en-US" sz="2000" dirty="0" smtClean="0">
              <a:latin typeface="Calibri" panose="020F0502020204030204" pitchFamily="34" charset="0"/>
            </a:rPr>
            <a:t>HRQoL </a:t>
          </a:r>
          <a:r>
            <a:rPr lang="bg-BG" sz="2000" dirty="0" smtClean="0">
              <a:latin typeface="Calibri" panose="020F0502020204030204" pitchFamily="34" charset="0"/>
            </a:rPr>
            <a:t>е създадено като концепция през 1980 година за оценка на о</a:t>
          </a:r>
          <a:r>
            <a:rPr lang="bg-BG" sz="2000" b="0" i="0" dirty="0" smtClean="0">
              <a:latin typeface="Calibri" panose="020F0502020204030204" pitchFamily="34" charset="0"/>
            </a:rPr>
            <a:t>бщото качество на живот, което оказва влияние върху здравето </a:t>
          </a:r>
          <a:endParaRPr lang="bg-BG" sz="2000" dirty="0" smtClean="0">
            <a:latin typeface="Calibri" panose="020F0502020204030204" pitchFamily="34" charset="0"/>
          </a:endParaRPr>
        </a:p>
      </dgm:t>
    </dgm:pt>
    <dgm:pt modelId="{6560AE50-D148-4DAF-A194-DAAB8D7D24C1}" type="parTrans" cxnId="{06FB92F9-3CD8-470F-8A5E-6236A5E42C58}">
      <dgm:prSet/>
      <dgm:spPr/>
      <dgm:t>
        <a:bodyPr/>
        <a:lstStyle/>
        <a:p>
          <a:endParaRPr lang="bg-BG"/>
        </a:p>
      </dgm:t>
    </dgm:pt>
    <dgm:pt modelId="{4B5D18E6-B82C-468C-AA98-51E72F691A5F}" type="sibTrans" cxnId="{06FB92F9-3CD8-470F-8A5E-6236A5E42C58}">
      <dgm:prSet/>
      <dgm:spPr/>
      <dgm:t>
        <a:bodyPr/>
        <a:lstStyle/>
        <a:p>
          <a:endParaRPr lang="bg-BG"/>
        </a:p>
      </dgm:t>
    </dgm:pt>
    <dgm:pt modelId="{D2D2637A-3804-49BF-B39E-72194F134A14}">
      <dgm:prSet custT="1"/>
      <dgm:spPr/>
      <dgm:t>
        <a:bodyPr/>
        <a:lstStyle/>
        <a:p>
          <a:r>
            <a:rPr lang="bg-BG" sz="2000" dirty="0" smtClean="0">
              <a:latin typeface="Calibri" panose="020F0502020204030204" pitchFamily="34" charset="0"/>
            </a:rPr>
            <a:t>На </a:t>
          </a:r>
          <a:r>
            <a:rPr lang="bg-BG" sz="2000" dirty="0" err="1" smtClean="0">
              <a:latin typeface="Calibri" panose="020F0502020204030204" pitchFamily="34" charset="0"/>
            </a:rPr>
            <a:t>популационно</a:t>
          </a:r>
          <a:r>
            <a:rPr lang="bg-BG" sz="2000" dirty="0" smtClean="0">
              <a:latin typeface="Calibri" panose="020F0502020204030204" pitchFamily="34" charset="0"/>
            </a:rPr>
            <a:t> ниво оценява ресурсите, условията, политика и национални практики, които оказват влияние на здравето в общата популация </a:t>
          </a:r>
        </a:p>
      </dgm:t>
    </dgm:pt>
    <dgm:pt modelId="{9D18BBCE-483C-4A28-AC52-960B992D9B45}" type="parTrans" cxnId="{2D074797-D2B1-4185-8FE4-E4FA9716F4EF}">
      <dgm:prSet/>
      <dgm:spPr/>
      <dgm:t>
        <a:bodyPr/>
        <a:lstStyle/>
        <a:p>
          <a:endParaRPr lang="bg-BG"/>
        </a:p>
      </dgm:t>
    </dgm:pt>
    <dgm:pt modelId="{8DEF777D-1364-48D8-82D3-38A445B835E2}" type="sibTrans" cxnId="{2D074797-D2B1-4185-8FE4-E4FA9716F4EF}">
      <dgm:prSet/>
      <dgm:spPr/>
      <dgm:t>
        <a:bodyPr/>
        <a:lstStyle/>
        <a:p>
          <a:endParaRPr lang="bg-BG"/>
        </a:p>
      </dgm:t>
    </dgm:pt>
    <dgm:pt modelId="{A75A5930-4D42-48A1-92D2-25CAD175AC20}">
      <dgm:prSet custT="1"/>
      <dgm:spPr/>
      <dgm:t>
        <a:bodyPr/>
        <a:lstStyle/>
        <a:p>
          <a:r>
            <a:rPr lang="bg-BG" sz="1800" dirty="0" smtClean="0">
              <a:latin typeface="Calibri" panose="020F0502020204030204" pitchFamily="34" charset="0"/>
            </a:rPr>
            <a:t>На индивидуално ниво включва физическо и психично здраве и рисковете, свързани с него, както и функционален и </a:t>
          </a:r>
          <a:r>
            <a:rPr lang="bg-BG" sz="1800" dirty="0" err="1" smtClean="0">
              <a:latin typeface="Calibri" panose="020F0502020204030204" pitchFamily="34" charset="0"/>
            </a:rPr>
            <a:t>социо</a:t>
          </a:r>
          <a:r>
            <a:rPr lang="bg-BG" sz="1800" dirty="0" smtClean="0">
              <a:latin typeface="Calibri" panose="020F0502020204030204" pitchFamily="34" charset="0"/>
            </a:rPr>
            <a:t>-икономически статус…</a:t>
          </a:r>
        </a:p>
      </dgm:t>
    </dgm:pt>
    <dgm:pt modelId="{DB5D1949-5205-49D2-AC63-7482066DBB4B}" type="parTrans" cxnId="{5B880BA0-E9C4-48BF-B333-AA936DAE4767}">
      <dgm:prSet/>
      <dgm:spPr/>
      <dgm:t>
        <a:bodyPr/>
        <a:lstStyle/>
        <a:p>
          <a:endParaRPr lang="bg-BG"/>
        </a:p>
      </dgm:t>
    </dgm:pt>
    <dgm:pt modelId="{01349605-F436-4F03-A5EB-6624E959F787}" type="sibTrans" cxnId="{5B880BA0-E9C4-48BF-B333-AA936DAE4767}">
      <dgm:prSet/>
      <dgm:spPr/>
      <dgm:t>
        <a:bodyPr/>
        <a:lstStyle/>
        <a:p>
          <a:endParaRPr lang="bg-BG"/>
        </a:p>
      </dgm:t>
    </dgm:pt>
    <dgm:pt modelId="{3CC46020-8DAA-4E6F-986D-C9A847DA6AE2}" type="pres">
      <dgm:prSet presAssocID="{F03B6D3B-F862-4491-96A0-9B3A705BE879}" presName="linearFlow" presStyleCnt="0">
        <dgm:presLayoutVars>
          <dgm:dir/>
          <dgm:resizeHandles val="exact"/>
        </dgm:presLayoutVars>
      </dgm:prSet>
      <dgm:spPr/>
    </dgm:pt>
    <dgm:pt modelId="{1A8C334D-B02D-4ACD-A252-B5597958D53F}" type="pres">
      <dgm:prSet presAssocID="{75B68B13-A864-4700-8863-9C7209479847}" presName="composite" presStyleCnt="0"/>
      <dgm:spPr/>
    </dgm:pt>
    <dgm:pt modelId="{31D109F2-612D-407D-AC5B-59CFD4A84085}" type="pres">
      <dgm:prSet presAssocID="{75B68B13-A864-4700-8863-9C7209479847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1D250DC-E8D8-460C-A5BB-CEBF06E8C469}" type="pres">
      <dgm:prSet presAssocID="{75B68B13-A864-4700-8863-9C7209479847}" presName="txShp" presStyleLbl="node1" presStyleIdx="0" presStyleCnt="5" custScaleY="14967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827C5F6-9D7C-4665-ABD6-D4411EAA119D}" type="pres">
      <dgm:prSet presAssocID="{4B5D18E6-B82C-468C-AA98-51E72F691A5F}" presName="spacing" presStyleCnt="0"/>
      <dgm:spPr/>
    </dgm:pt>
    <dgm:pt modelId="{5D2DCB8A-6123-4751-AEA6-90800B013432}" type="pres">
      <dgm:prSet presAssocID="{A75A5930-4D42-48A1-92D2-25CAD175AC20}" presName="composite" presStyleCnt="0"/>
      <dgm:spPr/>
    </dgm:pt>
    <dgm:pt modelId="{A6676FFE-01ED-4B9E-BC03-10C006527133}" type="pres">
      <dgm:prSet presAssocID="{A75A5930-4D42-48A1-92D2-25CAD175AC20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98A23287-19A9-4DD3-B045-06419E3201CD}" type="pres">
      <dgm:prSet presAssocID="{A75A5930-4D42-48A1-92D2-25CAD175AC20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00F55D5-9364-42A5-8F96-D15D291AFEA6}" type="pres">
      <dgm:prSet presAssocID="{01349605-F436-4F03-A5EB-6624E959F787}" presName="spacing" presStyleCnt="0"/>
      <dgm:spPr/>
    </dgm:pt>
    <dgm:pt modelId="{A1514D6D-F416-4E01-BAFD-793010FC09EC}" type="pres">
      <dgm:prSet presAssocID="{19B609B2-B7F6-4AD5-A60A-C37D864F6D0D}" presName="composite" presStyleCnt="0"/>
      <dgm:spPr/>
    </dgm:pt>
    <dgm:pt modelId="{F773F27D-CAF5-4D8E-965A-198A46A655B1}" type="pres">
      <dgm:prSet presAssocID="{19B609B2-B7F6-4AD5-A60A-C37D864F6D0D}" presName="imgShp" presStyleLbl="fgImgPlace1" presStyleIdx="2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6E96BE3-A830-4F27-8F9D-544907D939FB}" type="pres">
      <dgm:prSet presAssocID="{19B609B2-B7F6-4AD5-A60A-C37D864F6D0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FB0D52C-43F9-4758-8225-138AC8F086FC}" type="pres">
      <dgm:prSet presAssocID="{F04D510B-6711-48DF-848E-00B447172694}" presName="spacing" presStyleCnt="0"/>
      <dgm:spPr/>
    </dgm:pt>
    <dgm:pt modelId="{78367514-CDF2-42C3-92B6-9B3F6A6FF602}" type="pres">
      <dgm:prSet presAssocID="{D2D2637A-3804-49BF-B39E-72194F134A14}" presName="composite" presStyleCnt="0"/>
      <dgm:spPr/>
    </dgm:pt>
    <dgm:pt modelId="{8963733C-4D98-4DC9-B5A5-C0DFFA455A25}" type="pres">
      <dgm:prSet presAssocID="{D2D2637A-3804-49BF-B39E-72194F134A14}" presName="imgShp" presStyleLbl="fgImgPlace1" presStyleIdx="3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ADEA1981-F844-4D92-8EF8-B8B4466F4AA3}" type="pres">
      <dgm:prSet presAssocID="{D2D2637A-3804-49BF-B39E-72194F134A1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5290CB0-64D7-4D95-82F3-0B178DCB5245}" type="pres">
      <dgm:prSet presAssocID="{8DEF777D-1364-48D8-82D3-38A445B835E2}" presName="spacing" presStyleCnt="0"/>
      <dgm:spPr/>
    </dgm:pt>
    <dgm:pt modelId="{5CDA123A-7140-4119-B777-C87BC34458B9}" type="pres">
      <dgm:prSet presAssocID="{20522F35-8ACA-4A2A-8E6A-543022AA3851}" presName="composite" presStyleCnt="0"/>
      <dgm:spPr/>
    </dgm:pt>
    <dgm:pt modelId="{1907BEE4-7067-4AAC-86E1-55FC8B14EFAE}" type="pres">
      <dgm:prSet presAssocID="{20522F35-8ACA-4A2A-8E6A-543022AA3851}" presName="imgShp" presStyleLbl="fgImgPlace1" presStyleIdx="4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0B12AF6D-4BA9-4E62-98DF-45E227B1B3E9}" type="pres">
      <dgm:prSet presAssocID="{20522F35-8ACA-4A2A-8E6A-543022AA3851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5B9CF64-978A-4FF7-B98E-20164498A929}" srcId="{F03B6D3B-F862-4491-96A0-9B3A705BE879}" destId="{19B609B2-B7F6-4AD5-A60A-C37D864F6D0D}" srcOrd="2" destOrd="0" parTransId="{2E302463-C584-47AA-9F3C-EEDDDCEA4540}" sibTransId="{F04D510B-6711-48DF-848E-00B447172694}"/>
    <dgm:cxn modelId="{8A35F6E9-0388-4141-8297-28357C6A7547}" type="presOf" srcId="{20522F35-8ACA-4A2A-8E6A-543022AA3851}" destId="{0B12AF6D-4BA9-4E62-98DF-45E227B1B3E9}" srcOrd="0" destOrd="0" presId="urn:microsoft.com/office/officeart/2005/8/layout/vList3"/>
    <dgm:cxn modelId="{06FB92F9-3CD8-470F-8A5E-6236A5E42C58}" srcId="{F03B6D3B-F862-4491-96A0-9B3A705BE879}" destId="{75B68B13-A864-4700-8863-9C7209479847}" srcOrd="0" destOrd="0" parTransId="{6560AE50-D148-4DAF-A194-DAAB8D7D24C1}" sibTransId="{4B5D18E6-B82C-468C-AA98-51E72F691A5F}"/>
    <dgm:cxn modelId="{5FF7C028-6384-4A42-A4CB-B92E75902077}" srcId="{F03B6D3B-F862-4491-96A0-9B3A705BE879}" destId="{20522F35-8ACA-4A2A-8E6A-543022AA3851}" srcOrd="4" destOrd="0" parTransId="{A40366D6-6A51-40CF-A15B-8373A11818E1}" sibTransId="{849DE970-7C0C-4F00-A3BB-49210BFFB744}"/>
    <dgm:cxn modelId="{EE1B0A42-7F77-4F63-8757-4A2C2B5F5093}" type="presOf" srcId="{D2D2637A-3804-49BF-B39E-72194F134A14}" destId="{ADEA1981-F844-4D92-8EF8-B8B4466F4AA3}" srcOrd="0" destOrd="0" presId="urn:microsoft.com/office/officeart/2005/8/layout/vList3"/>
    <dgm:cxn modelId="{59A18C6C-A91D-4E68-958E-C7A69FF7CF6E}" type="presOf" srcId="{75B68B13-A864-4700-8863-9C7209479847}" destId="{F1D250DC-E8D8-460C-A5BB-CEBF06E8C469}" srcOrd="0" destOrd="0" presId="urn:microsoft.com/office/officeart/2005/8/layout/vList3"/>
    <dgm:cxn modelId="{2D074797-D2B1-4185-8FE4-E4FA9716F4EF}" srcId="{F03B6D3B-F862-4491-96A0-9B3A705BE879}" destId="{D2D2637A-3804-49BF-B39E-72194F134A14}" srcOrd="3" destOrd="0" parTransId="{9D18BBCE-483C-4A28-AC52-960B992D9B45}" sibTransId="{8DEF777D-1364-48D8-82D3-38A445B835E2}"/>
    <dgm:cxn modelId="{752A7352-4527-4169-90CC-E4DCDD7C22FF}" type="presOf" srcId="{F03B6D3B-F862-4491-96A0-9B3A705BE879}" destId="{3CC46020-8DAA-4E6F-986D-C9A847DA6AE2}" srcOrd="0" destOrd="0" presId="urn:microsoft.com/office/officeart/2005/8/layout/vList3"/>
    <dgm:cxn modelId="{F4CC40B5-358B-4A12-84EE-7ADFA2580306}" type="presOf" srcId="{19B609B2-B7F6-4AD5-A60A-C37D864F6D0D}" destId="{A6E96BE3-A830-4F27-8F9D-544907D939FB}" srcOrd="0" destOrd="0" presId="urn:microsoft.com/office/officeart/2005/8/layout/vList3"/>
    <dgm:cxn modelId="{5B880BA0-E9C4-48BF-B333-AA936DAE4767}" srcId="{F03B6D3B-F862-4491-96A0-9B3A705BE879}" destId="{A75A5930-4D42-48A1-92D2-25CAD175AC20}" srcOrd="1" destOrd="0" parTransId="{DB5D1949-5205-49D2-AC63-7482066DBB4B}" sibTransId="{01349605-F436-4F03-A5EB-6624E959F787}"/>
    <dgm:cxn modelId="{4D56F36F-7401-430C-B236-A12307580E5C}" type="presOf" srcId="{A75A5930-4D42-48A1-92D2-25CAD175AC20}" destId="{98A23287-19A9-4DD3-B045-06419E3201CD}" srcOrd="0" destOrd="0" presId="urn:microsoft.com/office/officeart/2005/8/layout/vList3"/>
    <dgm:cxn modelId="{ABAAA808-A9FB-4727-A09A-80BACD89D048}" type="presParOf" srcId="{3CC46020-8DAA-4E6F-986D-C9A847DA6AE2}" destId="{1A8C334D-B02D-4ACD-A252-B5597958D53F}" srcOrd="0" destOrd="0" presId="urn:microsoft.com/office/officeart/2005/8/layout/vList3"/>
    <dgm:cxn modelId="{88895BD4-7CD0-448E-9F64-E41D3FB8C27C}" type="presParOf" srcId="{1A8C334D-B02D-4ACD-A252-B5597958D53F}" destId="{31D109F2-612D-407D-AC5B-59CFD4A84085}" srcOrd="0" destOrd="0" presId="urn:microsoft.com/office/officeart/2005/8/layout/vList3"/>
    <dgm:cxn modelId="{43B4F8D6-D1DB-405F-9A73-987810402A41}" type="presParOf" srcId="{1A8C334D-B02D-4ACD-A252-B5597958D53F}" destId="{F1D250DC-E8D8-460C-A5BB-CEBF06E8C469}" srcOrd="1" destOrd="0" presId="urn:microsoft.com/office/officeart/2005/8/layout/vList3"/>
    <dgm:cxn modelId="{E50AA9AF-CF28-449D-A276-079E026D26C4}" type="presParOf" srcId="{3CC46020-8DAA-4E6F-986D-C9A847DA6AE2}" destId="{F827C5F6-9D7C-4665-ABD6-D4411EAA119D}" srcOrd="1" destOrd="0" presId="urn:microsoft.com/office/officeart/2005/8/layout/vList3"/>
    <dgm:cxn modelId="{39663F50-097B-4B51-A7D9-652DDAFF5303}" type="presParOf" srcId="{3CC46020-8DAA-4E6F-986D-C9A847DA6AE2}" destId="{5D2DCB8A-6123-4751-AEA6-90800B013432}" srcOrd="2" destOrd="0" presId="urn:microsoft.com/office/officeart/2005/8/layout/vList3"/>
    <dgm:cxn modelId="{9564AB3D-8DED-45D7-9DDA-1A43BF3DCA52}" type="presParOf" srcId="{5D2DCB8A-6123-4751-AEA6-90800B013432}" destId="{A6676FFE-01ED-4B9E-BC03-10C006527133}" srcOrd="0" destOrd="0" presId="urn:microsoft.com/office/officeart/2005/8/layout/vList3"/>
    <dgm:cxn modelId="{2CD5CD35-A792-4870-9EF5-A771563169F0}" type="presParOf" srcId="{5D2DCB8A-6123-4751-AEA6-90800B013432}" destId="{98A23287-19A9-4DD3-B045-06419E3201CD}" srcOrd="1" destOrd="0" presId="urn:microsoft.com/office/officeart/2005/8/layout/vList3"/>
    <dgm:cxn modelId="{CFB07FB6-2F11-46A5-ACF0-73B989C9214C}" type="presParOf" srcId="{3CC46020-8DAA-4E6F-986D-C9A847DA6AE2}" destId="{D00F55D5-9364-42A5-8F96-D15D291AFEA6}" srcOrd="3" destOrd="0" presId="urn:microsoft.com/office/officeart/2005/8/layout/vList3"/>
    <dgm:cxn modelId="{54B68FFB-C62E-4BE2-9712-694C5B8B2375}" type="presParOf" srcId="{3CC46020-8DAA-4E6F-986D-C9A847DA6AE2}" destId="{A1514D6D-F416-4E01-BAFD-793010FC09EC}" srcOrd="4" destOrd="0" presId="urn:microsoft.com/office/officeart/2005/8/layout/vList3"/>
    <dgm:cxn modelId="{98A4DA71-3CAC-4F8B-9FBD-5D52A2066F5B}" type="presParOf" srcId="{A1514D6D-F416-4E01-BAFD-793010FC09EC}" destId="{F773F27D-CAF5-4D8E-965A-198A46A655B1}" srcOrd="0" destOrd="0" presId="urn:microsoft.com/office/officeart/2005/8/layout/vList3"/>
    <dgm:cxn modelId="{857A3610-7CCD-4DE8-A35A-29F3F417C333}" type="presParOf" srcId="{A1514D6D-F416-4E01-BAFD-793010FC09EC}" destId="{A6E96BE3-A830-4F27-8F9D-544907D939FB}" srcOrd="1" destOrd="0" presId="urn:microsoft.com/office/officeart/2005/8/layout/vList3"/>
    <dgm:cxn modelId="{D2BF7AAB-7B83-4522-8E64-ABFA08B318B5}" type="presParOf" srcId="{3CC46020-8DAA-4E6F-986D-C9A847DA6AE2}" destId="{7FB0D52C-43F9-4758-8225-138AC8F086FC}" srcOrd="5" destOrd="0" presId="urn:microsoft.com/office/officeart/2005/8/layout/vList3"/>
    <dgm:cxn modelId="{F0B9500D-F3AD-4E21-A0E8-B6AF8D299651}" type="presParOf" srcId="{3CC46020-8DAA-4E6F-986D-C9A847DA6AE2}" destId="{78367514-CDF2-42C3-92B6-9B3F6A6FF602}" srcOrd="6" destOrd="0" presId="urn:microsoft.com/office/officeart/2005/8/layout/vList3"/>
    <dgm:cxn modelId="{738F8840-7700-43DD-B27B-C25F91D8C722}" type="presParOf" srcId="{78367514-CDF2-42C3-92B6-9B3F6A6FF602}" destId="{8963733C-4D98-4DC9-B5A5-C0DFFA455A25}" srcOrd="0" destOrd="0" presId="urn:microsoft.com/office/officeart/2005/8/layout/vList3"/>
    <dgm:cxn modelId="{DB7FF9BB-670A-4AE9-AE2E-4DF1379246D5}" type="presParOf" srcId="{78367514-CDF2-42C3-92B6-9B3F6A6FF602}" destId="{ADEA1981-F844-4D92-8EF8-B8B4466F4AA3}" srcOrd="1" destOrd="0" presId="urn:microsoft.com/office/officeart/2005/8/layout/vList3"/>
    <dgm:cxn modelId="{C25E683F-4191-4A10-88C2-3866671CDF42}" type="presParOf" srcId="{3CC46020-8DAA-4E6F-986D-C9A847DA6AE2}" destId="{35290CB0-64D7-4D95-82F3-0B178DCB5245}" srcOrd="7" destOrd="0" presId="urn:microsoft.com/office/officeart/2005/8/layout/vList3"/>
    <dgm:cxn modelId="{B29381E2-F939-409F-86EA-AE52CAAC78D2}" type="presParOf" srcId="{3CC46020-8DAA-4E6F-986D-C9A847DA6AE2}" destId="{5CDA123A-7140-4119-B777-C87BC34458B9}" srcOrd="8" destOrd="0" presId="urn:microsoft.com/office/officeart/2005/8/layout/vList3"/>
    <dgm:cxn modelId="{EAAE2D7C-F0D1-4EAF-AB15-3401D8A147C9}" type="presParOf" srcId="{5CDA123A-7140-4119-B777-C87BC34458B9}" destId="{1907BEE4-7067-4AAC-86E1-55FC8B14EFAE}" srcOrd="0" destOrd="0" presId="urn:microsoft.com/office/officeart/2005/8/layout/vList3"/>
    <dgm:cxn modelId="{548C92E7-BDFD-4607-86C9-12D2556D0D2B}" type="presParOf" srcId="{5CDA123A-7140-4119-B777-C87BC34458B9}" destId="{0B12AF6D-4BA9-4E62-98DF-45E227B1B3E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8CC11B-D743-4FC0-9BC4-6F80D57AEB28}" type="slidenum">
              <a:rPr lang="bg-BG" smtClean="0"/>
              <a:t>‹#›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E69C165-50F1-4245-BAE7-47DC906116C1}" type="datetimeFigureOut">
              <a:rPr lang="bg-BG" smtClean="0"/>
              <a:t>11.4.2014 г.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28600" y="1555105"/>
            <a:ext cx="7543800" cy="2593975"/>
          </a:xfrm>
        </p:spPr>
        <p:txBody>
          <a:bodyPr/>
          <a:lstStyle/>
          <a:p>
            <a:r>
              <a:rPr lang="bg-BG" sz="5400" b="1" dirty="0" smtClean="0"/>
              <a:t>ИЗМЕРВАНЕ НА СОЦИАЛНАТА ТЕЖЕСТ </a:t>
            </a:r>
            <a:br>
              <a:rPr lang="bg-BG" sz="5400" b="1" dirty="0" smtClean="0"/>
            </a:br>
            <a:r>
              <a:rPr lang="bg-BG" sz="5400" b="1" dirty="0" smtClean="0"/>
              <a:t>НА ЗАБОЛЯВАНИЯТА</a:t>
            </a:r>
            <a:endParaRPr lang="bg-BG" sz="5400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bg-BG" sz="4000" b="1" dirty="0" smtClean="0"/>
              <a:t>ПРОФ. ГЕНКА ПЕТРОВА, ДФН</a:t>
            </a:r>
            <a:endParaRPr lang="bg-BG" sz="4000" b="1" dirty="0"/>
          </a:p>
        </p:txBody>
      </p:sp>
    </p:spTree>
    <p:extLst>
      <p:ext uri="{BB962C8B-B14F-4D97-AF65-F5344CB8AC3E}">
        <p14:creationId xmlns:p14="http://schemas.microsoft.com/office/powerpoint/2010/main" val="34455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5496" y="44624"/>
            <a:ext cx="8496944" cy="864096"/>
          </a:xfrm>
        </p:spPr>
        <p:txBody>
          <a:bodyPr/>
          <a:lstStyle/>
          <a:p>
            <a:r>
              <a:rPr lang="bg-BG" sz="3600" b="1" dirty="0" smtClean="0"/>
              <a:t>Социална тежест на остеопорозата в ЕС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908720"/>
            <a:ext cx="8604448" cy="5688632"/>
          </a:xfrm>
        </p:spPr>
        <p:txBody>
          <a:bodyPr/>
          <a:lstStyle/>
          <a:p>
            <a:r>
              <a:rPr lang="bg-BG" sz="2800" b="1" dirty="0" smtClean="0"/>
              <a:t>Болестност </a:t>
            </a:r>
            <a:r>
              <a:rPr lang="bg-BG" sz="2800" dirty="0" smtClean="0"/>
              <a:t>– 22 милиона жени и 5 милиона мъже в ЕС;</a:t>
            </a:r>
          </a:p>
          <a:p>
            <a:r>
              <a:rPr lang="bg-BG" sz="2800" b="1" dirty="0" smtClean="0"/>
              <a:t>3,5 милиона фрактури</a:t>
            </a:r>
            <a:r>
              <a:rPr lang="bg-BG" sz="2800" dirty="0" smtClean="0"/>
              <a:t>, от които:</a:t>
            </a:r>
          </a:p>
          <a:p>
            <a:pPr lvl="1"/>
            <a:r>
              <a:rPr lang="bg-BG" sz="2800" dirty="0" smtClean="0"/>
              <a:t>620 000 тазобедрени;</a:t>
            </a:r>
          </a:p>
          <a:p>
            <a:pPr lvl="1"/>
            <a:r>
              <a:rPr lang="bg-BG" sz="2800" dirty="0" smtClean="0"/>
              <a:t>520 000 на гръбначния стълб;</a:t>
            </a:r>
          </a:p>
          <a:p>
            <a:pPr lvl="1"/>
            <a:r>
              <a:rPr lang="bg-BG" sz="2800" dirty="0" smtClean="0"/>
              <a:t>560 000 на ръката</a:t>
            </a:r>
          </a:p>
          <a:p>
            <a:pPr lvl="1"/>
            <a:r>
              <a:rPr lang="bg-BG" sz="2800" dirty="0" smtClean="0"/>
              <a:t>1 800 000 други.</a:t>
            </a:r>
          </a:p>
          <a:p>
            <a:r>
              <a:rPr lang="bg-BG" sz="2800" dirty="0" smtClean="0"/>
              <a:t>Икономическата тежест е оценена на </a:t>
            </a:r>
            <a:r>
              <a:rPr lang="bg-BG" sz="2800" b="1" dirty="0" smtClean="0"/>
              <a:t>37 милиарда €</a:t>
            </a:r>
          </a:p>
          <a:p>
            <a:r>
              <a:rPr lang="bg-BG" sz="2800" dirty="0" smtClean="0"/>
              <a:t>Очаква се разходите за остеопороза да </a:t>
            </a:r>
            <a:r>
              <a:rPr lang="bg-BG" sz="2800" b="1" dirty="0" smtClean="0"/>
              <a:t>нарастнат с 25% </a:t>
            </a:r>
            <a:r>
              <a:rPr lang="bg-BG" sz="2800" dirty="0" smtClean="0"/>
              <a:t>до 2025 година.</a:t>
            </a:r>
          </a:p>
        </p:txBody>
      </p:sp>
      <p:sp>
        <p:nvSpPr>
          <p:cNvPr id="4" name="Правоъгълник 3"/>
          <p:cNvSpPr/>
          <p:nvPr/>
        </p:nvSpPr>
        <p:spPr>
          <a:xfrm>
            <a:off x="2555776" y="6396335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b="1" dirty="0"/>
              <a:t>Източник</a:t>
            </a:r>
            <a:r>
              <a:rPr lang="bg-BG" sz="1200" dirty="0"/>
              <a:t>: </a:t>
            </a:r>
            <a:r>
              <a:rPr lang="en-US" sz="1200" dirty="0" err="1"/>
              <a:t>Svedbom</a:t>
            </a:r>
            <a:r>
              <a:rPr lang="en-US" sz="1200" dirty="0"/>
              <a:t> A., E. </a:t>
            </a:r>
            <a:r>
              <a:rPr lang="en-US" sz="1200" dirty="0" err="1"/>
              <a:t>Herniund</a:t>
            </a:r>
            <a:r>
              <a:rPr lang="en-US" sz="1200" dirty="0"/>
              <a:t>, M. </a:t>
            </a:r>
            <a:r>
              <a:rPr lang="en-US" sz="1200" dirty="0" err="1"/>
              <a:t>Ivegard</a:t>
            </a:r>
            <a:r>
              <a:rPr lang="en-US" sz="1200" dirty="0"/>
              <a:t> et al. Osteoporosis in the European Union: </a:t>
            </a:r>
            <a:endParaRPr lang="bg-BG" sz="1200" dirty="0" smtClean="0"/>
          </a:p>
          <a:p>
            <a:r>
              <a:rPr lang="en-US" sz="1200" dirty="0" smtClean="0"/>
              <a:t>a </a:t>
            </a:r>
            <a:r>
              <a:rPr lang="en-US" sz="1200" dirty="0"/>
              <a:t>compendium on country-specific reports. Arch Osteoporosis 2013; 8: 137-139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3342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91264" cy="576064"/>
          </a:xfrm>
        </p:spPr>
        <p:txBody>
          <a:bodyPr/>
          <a:lstStyle/>
          <a:p>
            <a:pPr algn="ctr"/>
            <a:r>
              <a:rPr lang="en-US" sz="3600" b="1" dirty="0" smtClean="0"/>
              <a:t>DALY </a:t>
            </a:r>
            <a:r>
              <a:rPr lang="bg-BG" sz="3600" b="1" dirty="0" smtClean="0"/>
              <a:t>за България за една жена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8841" y="1340768"/>
            <a:ext cx="7620000" cy="4800600"/>
          </a:xfrm>
        </p:spPr>
        <p:txBody>
          <a:bodyPr/>
          <a:lstStyle/>
          <a:p>
            <a:endParaRPr lang="en-US" dirty="0" smtClean="0"/>
          </a:p>
          <a:p>
            <a:pPr marL="114300" indent="0">
              <a:buNone/>
            </a:pPr>
            <a:r>
              <a:rPr lang="en-US" sz="2800" dirty="0" smtClean="0"/>
              <a:t>   =</a:t>
            </a:r>
          </a:p>
          <a:p>
            <a:pPr marL="114300" indent="0">
              <a:buNone/>
            </a:pPr>
            <a:r>
              <a:rPr lang="en-US" sz="2800" dirty="0" smtClean="0"/>
              <a:t>	</a:t>
            </a:r>
            <a:r>
              <a:rPr lang="bg-BG" sz="2800" dirty="0"/>
              <a:t> </a:t>
            </a:r>
            <a:r>
              <a:rPr lang="bg-BG" sz="2800" dirty="0" smtClean="0"/>
              <a:t>   </a:t>
            </a:r>
            <a:r>
              <a:rPr lang="en-US" sz="2800" dirty="0" smtClean="0"/>
              <a:t>=</a:t>
            </a:r>
            <a:r>
              <a:rPr lang="bg-BG" sz="2800" dirty="0" smtClean="0"/>
              <a:t>		         х</a:t>
            </a:r>
            <a:r>
              <a:rPr lang="en-US" sz="2800" dirty="0" smtClean="0"/>
              <a:t> </a:t>
            </a:r>
            <a:r>
              <a:rPr lang="bg-BG" sz="2800" dirty="0" smtClean="0"/>
              <a:t>		</a:t>
            </a:r>
            <a:r>
              <a:rPr lang="en-US" sz="2800" dirty="0" smtClean="0"/>
              <a:t>=</a:t>
            </a:r>
            <a:r>
              <a:rPr lang="bg-BG" sz="2800" dirty="0" smtClean="0"/>
              <a:t> 3</a:t>
            </a:r>
            <a:r>
              <a:rPr lang="en-US" sz="2800" dirty="0" smtClean="0"/>
              <a:t>,</a:t>
            </a:r>
            <a:r>
              <a:rPr lang="bg-BG" sz="2800" dirty="0" smtClean="0"/>
              <a:t>7</a:t>
            </a:r>
            <a:r>
              <a:rPr lang="en-US" sz="2800" dirty="0" smtClean="0"/>
              <a:t>36</a:t>
            </a:r>
            <a:endParaRPr lang="en-US" sz="2800" dirty="0"/>
          </a:p>
          <a:p>
            <a:pPr marL="114300" indent="0">
              <a:buNone/>
            </a:pPr>
            <a:r>
              <a:rPr lang="bg-BG" sz="2800" dirty="0" smtClean="0"/>
              <a:t>				</a:t>
            </a: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     +</a:t>
            </a:r>
            <a:endParaRPr lang="bg-BG" sz="2800" dirty="0" smtClean="0"/>
          </a:p>
          <a:p>
            <a:pPr marL="114300" indent="0">
              <a:buNone/>
            </a:pPr>
            <a:endParaRPr lang="bg-BG" sz="1800" dirty="0" smtClean="0"/>
          </a:p>
          <a:p>
            <a:pPr marL="114300" indent="0">
              <a:buNone/>
            </a:pPr>
            <a:r>
              <a:rPr lang="bg-BG" sz="2800" dirty="0" smtClean="0"/>
              <a:t>	    =</a:t>
            </a:r>
            <a:endParaRPr lang="bg-BG" sz="2800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107504" y="764704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DALY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 </a:t>
            </a:r>
            <a:endParaRPr lang="bg-BG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179512" y="3861048"/>
            <a:ext cx="122413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</a:t>
            </a:r>
            <a:r>
              <a:rPr lang="en-US" sz="3600" dirty="0"/>
              <a:t>D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</a:p>
          <a:p>
            <a:pPr algn="ctr"/>
            <a:r>
              <a:rPr lang="bg-BG" sz="2800" b="1" dirty="0" smtClean="0"/>
              <a:t>2,17</a:t>
            </a:r>
            <a:endParaRPr lang="bg-BG" sz="2800" b="1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179512" y="2204864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1835696" y="2204864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N </a:t>
            </a:r>
            <a:endParaRPr lang="bg-BG" sz="3600" dirty="0" smtClean="0"/>
          </a:p>
          <a:p>
            <a:pPr algn="ctr"/>
            <a:r>
              <a:rPr lang="bg-BG" sz="2800" dirty="0" smtClean="0"/>
              <a:t>4 години</a:t>
            </a:r>
          </a:p>
        </p:txBody>
      </p:sp>
      <p:sp>
        <p:nvSpPr>
          <p:cNvPr id="8" name="Правоъгълник 7"/>
          <p:cNvSpPr/>
          <p:nvPr/>
        </p:nvSpPr>
        <p:spPr>
          <a:xfrm>
            <a:off x="4211960" y="2204864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L</a:t>
            </a:r>
            <a:endParaRPr lang="bg-BG" sz="3600" dirty="0" smtClean="0"/>
          </a:p>
          <a:p>
            <a:pPr algn="ctr"/>
            <a:r>
              <a:rPr lang="en-US" sz="2800" dirty="0" smtClean="0"/>
              <a:t>0,</a:t>
            </a:r>
            <a:r>
              <a:rPr lang="bg-BG" sz="2800" dirty="0" smtClean="0"/>
              <a:t>934</a:t>
            </a:r>
            <a:endParaRPr lang="bg-BG" sz="28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480300"/>
              </p:ext>
            </p:extLst>
          </p:nvPr>
        </p:nvGraphicFramePr>
        <p:xfrm>
          <a:off x="1835696" y="3429000"/>
          <a:ext cx="6625303" cy="2748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735"/>
                <a:gridCol w="648072"/>
                <a:gridCol w="648072"/>
                <a:gridCol w="648072"/>
                <a:gridCol w="576064"/>
                <a:gridCol w="648072"/>
                <a:gridCol w="648072"/>
                <a:gridCol w="648072"/>
                <a:gridCol w="64807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 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50-54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55-59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60-64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65-69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70-74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75-79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80-84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85+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effectLst/>
                        </a:rPr>
                        <a:t>L - </a:t>
                      </a:r>
                      <a:r>
                        <a:rPr lang="bg-BG" sz="1600" u="none" strike="noStrike" dirty="0">
                          <a:effectLst/>
                        </a:rPr>
                        <a:t>брой години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 dirty="0">
                          <a:effectLst/>
                        </a:rPr>
                        <a:t>5,00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effectLst/>
                        </a:rPr>
                        <a:t>I </a:t>
                      </a:r>
                      <a:r>
                        <a:rPr lang="en-GB" sz="1600" u="none" strike="noStrike" dirty="0">
                          <a:effectLst/>
                        </a:rPr>
                        <a:t>(</a:t>
                      </a:r>
                      <a:r>
                        <a:rPr lang="bg-BG" sz="1600" u="none" strike="noStrike" dirty="0">
                          <a:effectLst/>
                        </a:rPr>
                        <a:t>р=тазобедрена фрактура)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0,01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0,04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0,07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0,14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0,24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0,41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 dirty="0">
                          <a:effectLst/>
                        </a:rPr>
                        <a:t>0,76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effectLst/>
                        </a:rPr>
                        <a:t>I </a:t>
                      </a:r>
                      <a:r>
                        <a:rPr lang="en-GB" sz="1600" u="none" strike="noStrike" dirty="0">
                          <a:effectLst/>
                        </a:rPr>
                        <a:t>(</a:t>
                      </a:r>
                      <a:r>
                        <a:rPr lang="bg-BG" sz="1600" u="none" strike="noStrike" dirty="0">
                          <a:effectLst/>
                        </a:rPr>
                        <a:t>р=фрактура на гръбнака)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0,001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0,08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0,12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0,18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 dirty="0">
                          <a:effectLst/>
                        </a:rPr>
                        <a:t>0,25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0,32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0,45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DW </a:t>
                      </a:r>
                      <a:r>
                        <a:rPr lang="bg-BG" sz="1600" u="none" strike="noStrike" dirty="0" smtClean="0">
                          <a:effectLst/>
                        </a:rPr>
                        <a:t>тазобедрена </a:t>
                      </a:r>
                      <a:r>
                        <a:rPr lang="bg-BG" sz="1600" u="none" strike="noStrike" dirty="0">
                          <a:effectLst/>
                        </a:rPr>
                        <a:t>фрактура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 dirty="0">
                          <a:effectLst/>
                        </a:rPr>
                        <a:t>0,03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smtClean="0">
                          <a:effectLst/>
                        </a:rPr>
                        <a:t>DW </a:t>
                      </a:r>
                      <a:r>
                        <a:rPr lang="bg-BG" sz="1600" u="none" strike="noStrike" dirty="0">
                          <a:effectLst/>
                        </a:rPr>
                        <a:t>фрактура на гръбнака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u="none" strike="noStrike" dirty="0" smtClean="0">
                        <a:effectLst/>
                      </a:endParaRPr>
                    </a:p>
                    <a:p>
                      <a:pPr algn="r" rtl="0" fontAlgn="ctr"/>
                      <a:r>
                        <a:rPr lang="bg-BG" sz="1600" u="none" strike="noStrike" dirty="0" smtClean="0">
                          <a:effectLst/>
                        </a:rPr>
                        <a:t>0,053</a:t>
                      </a:r>
                      <a:endParaRPr lang="bg-BG" sz="1600" b="0" i="0" u="none" strike="noStrike" dirty="0">
                        <a:solidFill>
                          <a:srgbClr val="2F2B2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>
                          <a:effectLst/>
                        </a:rPr>
                        <a:t>0,053</a:t>
                      </a:r>
                      <a:endParaRPr lang="bg-BG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u="none" strike="noStrike" dirty="0">
                          <a:effectLst/>
                        </a:rPr>
                        <a:t>0,053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</a:rPr>
                        <a:t> 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0,0013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0,0678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0,170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0,260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0,3673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0,486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0,713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Правоъгълник 9"/>
          <p:cNvSpPr/>
          <p:nvPr/>
        </p:nvSpPr>
        <p:spPr>
          <a:xfrm>
            <a:off x="2051720" y="899428"/>
            <a:ext cx="1471878" cy="707886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marL="114300" indent="0">
              <a:buNone/>
            </a:pPr>
            <a:r>
              <a:rPr lang="en-US" sz="4000" b="1" dirty="0" smtClean="0"/>
              <a:t>5</a:t>
            </a:r>
            <a:r>
              <a:rPr lang="bg-BG" sz="4000" b="1" dirty="0" smtClean="0"/>
              <a:t>,</a:t>
            </a:r>
            <a:r>
              <a:rPr lang="en-US" sz="4000" b="1" dirty="0" smtClean="0"/>
              <a:t>906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4405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20000" cy="1143000"/>
          </a:xfrm>
        </p:spPr>
        <p:txBody>
          <a:bodyPr/>
          <a:lstStyle/>
          <a:p>
            <a:pPr algn="ctr"/>
            <a:r>
              <a:rPr lang="bg-BG" b="1" dirty="0" smtClean="0"/>
              <a:t>Идея за </a:t>
            </a:r>
            <a:r>
              <a:rPr lang="en-US" b="1" dirty="0" smtClean="0"/>
              <a:t>QALY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124744"/>
            <a:ext cx="8208912" cy="5733256"/>
          </a:xfrm>
        </p:spPr>
        <p:txBody>
          <a:bodyPr>
            <a:normAutofit/>
          </a:bodyPr>
          <a:lstStyle/>
          <a:p>
            <a:pPr marL="274320">
              <a:spcBef>
                <a:spcPts val="1800"/>
              </a:spcBef>
              <a:buFont typeface="Arial"/>
              <a:buChar char="•"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QALY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– </a:t>
            </a: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Година живот, съобразена с качеството</a:t>
            </a:r>
          </a:p>
          <a:p>
            <a:pPr marL="274320">
              <a:spcBef>
                <a:spcPts val="1800"/>
              </a:spcBef>
              <a:buFont typeface="Arial"/>
              <a:buChar char="•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Първоначално е създаден за измерване на </a:t>
            </a:r>
            <a:r>
              <a:rPr lang="bg-BG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здравната ефективност при фармакоикономическия анализ разход-ефективност</a:t>
            </a: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– метод, който се използва от институциите при вземане на решения за заплащане на здравни програми в условията на ограничени ресурси и засилена конкуренция</a:t>
            </a:r>
          </a:p>
          <a:p>
            <a:pPr marL="274320">
              <a:spcBef>
                <a:spcPts val="1800"/>
              </a:spcBef>
              <a:buFont typeface="Arial"/>
              <a:buChar char="•"/>
            </a:pP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Базира се на идеята, че хората преминават през </a:t>
            </a:r>
            <a:r>
              <a:rPr lang="bg-BG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различни здравни състояния</a:t>
            </a: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като всяко състояние се характеризира с </a:t>
            </a:r>
            <a:r>
              <a:rPr lang="bg-BG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определена стойност</a:t>
            </a:r>
          </a:p>
          <a:p>
            <a:pPr marL="274320">
              <a:spcBef>
                <a:spcPts val="1800"/>
              </a:spcBef>
              <a:buFont typeface="Arial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QALY</a:t>
            </a: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е </a:t>
            </a:r>
            <a:r>
              <a:rPr lang="bg-BG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измерител на здравното подобрение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74320">
              <a:spcBef>
                <a:spcPts val="1800"/>
              </a:spcBef>
              <a:buFont typeface="Arial"/>
              <a:buChar char="•"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QALY – </a:t>
            </a:r>
            <a:r>
              <a:rPr lang="bg-BG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включва количеството и качеството на живота</a:t>
            </a:r>
            <a:endParaRPr lang="bg-BG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07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562074"/>
          </a:xfrm>
        </p:spPr>
        <p:txBody>
          <a:bodyPr/>
          <a:lstStyle/>
          <a:p>
            <a:pPr algn="ctr"/>
            <a:r>
              <a:rPr lang="bg-BG" sz="3600" b="1" dirty="0" smtClean="0"/>
              <a:t>Същност на </a:t>
            </a:r>
            <a:r>
              <a:rPr lang="en-US" sz="3600" b="1" dirty="0" smtClean="0"/>
              <a:t>QALY</a:t>
            </a:r>
            <a:endParaRPr lang="bg-BG" sz="3600" b="1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51520" y="1861374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QALY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843808" y="2038043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bg-BG" sz="4800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3491880" y="1861374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QUANTITY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6588224" y="1844824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HRQOL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s, a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251520" y="3645024"/>
            <a:ext cx="2232248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b="1" dirty="0" smtClean="0"/>
              <a:t>Година живот съобразена с качеството</a:t>
            </a:r>
            <a:endParaRPr lang="bg-BG" sz="2000" b="1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3491880" y="3517558"/>
            <a:ext cx="2232248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Продължителност на живот</a:t>
            </a:r>
            <a:r>
              <a:rPr lang="bg-BG" b="1" dirty="0"/>
              <a:t>а</a:t>
            </a:r>
            <a:r>
              <a:rPr lang="bg-BG" b="1" dirty="0" smtClean="0"/>
              <a:t> за дадено заболяване, пол, време и възраст</a:t>
            </a:r>
            <a:endParaRPr lang="bg-BG" b="1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6516216" y="3517558"/>
            <a:ext cx="1872208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Качество на живот за дадено заболяване, пол, време и възраст</a:t>
            </a:r>
            <a:endParaRPr lang="bg-BG" b="1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5868144" y="2056097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x</a:t>
            </a:r>
            <a:r>
              <a:rPr lang="bg-BG" sz="4800" dirty="0" smtClean="0"/>
              <a:t> </a:t>
            </a:r>
            <a:endParaRPr lang="bg-BG" sz="4800" dirty="0"/>
          </a:p>
        </p:txBody>
      </p:sp>
    </p:spTree>
    <p:extLst>
      <p:ext uri="{BB962C8B-B14F-4D97-AF65-F5344CB8AC3E}">
        <p14:creationId xmlns:p14="http://schemas.microsoft.com/office/powerpoint/2010/main" val="7767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-46997" y="13755"/>
            <a:ext cx="7543800" cy="1255005"/>
          </a:xfrm>
        </p:spPr>
        <p:txBody>
          <a:bodyPr>
            <a:normAutofit/>
          </a:bodyPr>
          <a:lstStyle/>
          <a:p>
            <a:pPr algn="l" defTabSz="914400">
              <a:lnSpc>
                <a:spcPct val="85000"/>
              </a:lnSpc>
              <a:spcBef>
                <a:spcPts val="0"/>
              </a:spcBef>
              <a:buNone/>
            </a:pPr>
            <a:r>
              <a:rPr lang="bg-BG" sz="2800" b="0" dirty="0" smtClean="0">
                <a:latin typeface="Calibri" panose="020F0502020204030204" pitchFamily="34" charset="0"/>
              </a:rPr>
              <a:t>Качество на живот, свързано със здравето (</a:t>
            </a:r>
            <a:r>
              <a:rPr lang="en-US" sz="2800" b="0" dirty="0" smtClean="0">
                <a:latin typeface="Calibri" panose="020F0502020204030204" pitchFamily="34" charset="0"/>
              </a:rPr>
              <a:t>HRQoL)</a:t>
            </a:r>
            <a:endParaRPr lang="bg-BG" sz="2800" b="0" i="0" dirty="0">
              <a:latin typeface="Calibri" panose="020F0502020204030204" pitchFamily="34" charset="0"/>
            </a:endParaRPr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>
          <a:xfrm>
            <a:off x="250394" y="6272786"/>
            <a:ext cx="4745736" cy="365125"/>
          </a:xfrm>
        </p:spPr>
        <p:txBody>
          <a:bodyPr/>
          <a:lstStyle/>
          <a:p>
            <a:r>
              <a:rPr lang="bg-BG" dirty="0" smtClean="0">
                <a:latin typeface="Calibri" panose="020F0502020204030204" pitchFamily="34" charset="0"/>
              </a:rPr>
              <a:t>26.04.2014, Боровец</a:t>
            </a:r>
            <a:endParaRPr lang="bg-BG" dirty="0">
              <a:latin typeface="Calibri" panose="020F0502020204030204" pitchFamily="34" charset="0"/>
            </a:endParaRPr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3755"/>
            <a:ext cx="2107022" cy="1471030"/>
          </a:xfrm>
          <a:prstGeom prst="rect">
            <a:avLst/>
          </a:prstGeom>
        </p:spPr>
      </p:pic>
      <p:graphicFrame>
        <p:nvGraphicFramePr>
          <p:cNvPr id="8" name="Диаграма 7"/>
          <p:cNvGraphicFramePr/>
          <p:nvPr>
            <p:extLst>
              <p:ext uri="{D42A27DB-BD31-4B8C-83A1-F6EECF244321}">
                <p14:modId xmlns:p14="http://schemas.microsoft.com/office/powerpoint/2010/main" val="791118950"/>
              </p:ext>
            </p:extLst>
          </p:nvPr>
        </p:nvGraphicFramePr>
        <p:xfrm>
          <a:off x="-1267615" y="1323354"/>
          <a:ext cx="10248945" cy="5129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Текстово поле 11"/>
          <p:cNvSpPr txBox="1"/>
          <p:nvPr/>
        </p:nvSpPr>
        <p:spPr>
          <a:xfrm>
            <a:off x="250394" y="6549455"/>
            <a:ext cx="6949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Centers for Disease Control and Prevention. Measuring Healthy Days. Atlanta. Georgia: CDC. November 2000</a:t>
            </a:r>
            <a:endParaRPr lang="bg-BG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8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1143000"/>
          </a:xfrm>
        </p:spPr>
        <p:txBody>
          <a:bodyPr/>
          <a:lstStyle/>
          <a:p>
            <a:pPr algn="ctr"/>
            <a:r>
              <a:rPr lang="bg-BG" sz="4000" b="1" dirty="0" smtClean="0"/>
              <a:t>ИЗТОЧНИЦИ НА ДАННИ ЗА </a:t>
            </a:r>
            <a:r>
              <a:rPr lang="en-US" sz="4000" b="1" dirty="0" smtClean="0"/>
              <a:t>QALY</a:t>
            </a:r>
            <a:endParaRPr lang="bg-BG" sz="40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4400" b="1" dirty="0" smtClean="0"/>
              <a:t>Продължителност на живота</a:t>
            </a:r>
            <a:endParaRPr lang="en-US" sz="4400" b="1" dirty="0" smtClean="0"/>
          </a:p>
          <a:p>
            <a:pPr lvl="1"/>
            <a:r>
              <a:rPr lang="bg-BG" sz="4200" dirty="0" smtClean="0"/>
              <a:t>здравна и демографска статистика;</a:t>
            </a:r>
          </a:p>
          <a:p>
            <a:r>
              <a:rPr lang="bg-BG" sz="4400" b="1" dirty="0" smtClean="0"/>
              <a:t>Качество на живота</a:t>
            </a:r>
            <a:endParaRPr lang="en-US" sz="4400" b="1" dirty="0" smtClean="0"/>
          </a:p>
          <a:p>
            <a:pPr lvl="1"/>
            <a:r>
              <a:rPr lang="bg-BG" sz="4200" dirty="0" smtClean="0"/>
              <a:t>едноаспектни измерители на качеството на живот (</a:t>
            </a:r>
            <a:r>
              <a:rPr lang="en-US" sz="4200" dirty="0" smtClean="0"/>
              <a:t>EQ 5D</a:t>
            </a:r>
            <a:r>
              <a:rPr lang="bg-BG" sz="4200" dirty="0" smtClean="0"/>
              <a:t>)</a:t>
            </a:r>
            <a:endParaRPr lang="bg-BG" sz="4200" dirty="0"/>
          </a:p>
        </p:txBody>
      </p:sp>
    </p:spTree>
    <p:extLst>
      <p:ext uri="{BB962C8B-B14F-4D97-AF65-F5344CB8AC3E}">
        <p14:creationId xmlns:p14="http://schemas.microsoft.com/office/powerpoint/2010/main" val="2263866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600" b="1" dirty="0" smtClean="0"/>
              <a:t>Графично представяне на </a:t>
            </a:r>
            <a:r>
              <a:rPr lang="en-US" sz="3600" b="1" dirty="0" smtClean="0"/>
              <a:t>QALY</a:t>
            </a:r>
            <a:endParaRPr lang="bg-BG" sz="3600" b="1" dirty="0"/>
          </a:p>
        </p:txBody>
      </p:sp>
      <p:cxnSp>
        <p:nvCxnSpPr>
          <p:cNvPr id="5" name="Съединител &quot;права стрелка&quot; 4"/>
          <p:cNvCxnSpPr/>
          <p:nvPr/>
        </p:nvCxnSpPr>
        <p:spPr>
          <a:xfrm>
            <a:off x="971600" y="5589240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Съединител &quot;права стрелка&quot; 6"/>
          <p:cNvCxnSpPr/>
          <p:nvPr/>
        </p:nvCxnSpPr>
        <p:spPr>
          <a:xfrm flipV="1">
            <a:off x="971600" y="1628800"/>
            <a:ext cx="0" cy="3960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>
            <a:off x="971600" y="2204864"/>
            <a:ext cx="288032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аво съединение 10"/>
          <p:cNvCxnSpPr/>
          <p:nvPr/>
        </p:nvCxnSpPr>
        <p:spPr>
          <a:xfrm>
            <a:off x="3851920" y="2204864"/>
            <a:ext cx="0" cy="140415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аво съединение 12"/>
          <p:cNvCxnSpPr/>
          <p:nvPr/>
        </p:nvCxnSpPr>
        <p:spPr>
          <a:xfrm>
            <a:off x="3851920" y="3609020"/>
            <a:ext cx="216024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аво съединение 14"/>
          <p:cNvCxnSpPr/>
          <p:nvPr/>
        </p:nvCxnSpPr>
        <p:spPr>
          <a:xfrm>
            <a:off x="6012160" y="3609020"/>
            <a:ext cx="0" cy="198022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Право съединение 16"/>
          <p:cNvCxnSpPr/>
          <p:nvPr/>
        </p:nvCxnSpPr>
        <p:spPr>
          <a:xfrm>
            <a:off x="971600" y="2636912"/>
            <a:ext cx="46085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аво съединение 18"/>
          <p:cNvCxnSpPr/>
          <p:nvPr/>
        </p:nvCxnSpPr>
        <p:spPr>
          <a:xfrm>
            <a:off x="5580112" y="2636912"/>
            <a:ext cx="0" cy="7920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аво съединение 20"/>
          <p:cNvCxnSpPr/>
          <p:nvPr/>
        </p:nvCxnSpPr>
        <p:spPr>
          <a:xfrm>
            <a:off x="5580112" y="3429000"/>
            <a:ext cx="13681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аво съединение 22"/>
          <p:cNvCxnSpPr/>
          <p:nvPr/>
        </p:nvCxnSpPr>
        <p:spPr>
          <a:xfrm>
            <a:off x="6948264" y="3429000"/>
            <a:ext cx="0" cy="21602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Правоъгълник 23"/>
          <p:cNvSpPr/>
          <p:nvPr/>
        </p:nvSpPr>
        <p:spPr>
          <a:xfrm>
            <a:off x="5796136" y="5805264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dirty="0"/>
              <a:t>Продължителност </a:t>
            </a:r>
          </a:p>
          <a:p>
            <a:r>
              <a:rPr lang="bg-BG" sz="2400" b="1" dirty="0"/>
              <a:t>на </a:t>
            </a:r>
            <a:r>
              <a:rPr lang="bg-BG" sz="2400" b="1" dirty="0" smtClean="0"/>
              <a:t>живота</a:t>
            </a:r>
            <a:r>
              <a:rPr lang="en-US" sz="2400" b="1" dirty="0" smtClean="0"/>
              <a:t> (</a:t>
            </a:r>
            <a:r>
              <a:rPr lang="bg-BG" sz="2400" b="1" dirty="0" smtClean="0"/>
              <a:t>години</a:t>
            </a:r>
            <a:r>
              <a:rPr lang="en-US" sz="2400" b="1" dirty="0" smtClean="0"/>
              <a:t>)</a:t>
            </a:r>
            <a:endParaRPr lang="bg-BG" sz="2400" b="1" dirty="0"/>
          </a:p>
        </p:txBody>
      </p:sp>
      <p:sp>
        <p:nvSpPr>
          <p:cNvPr id="25" name="Правоъгълник 24"/>
          <p:cNvSpPr/>
          <p:nvPr/>
        </p:nvSpPr>
        <p:spPr>
          <a:xfrm rot="16200000">
            <a:off x="-2019672" y="372047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bg-BG" sz="2400" b="1" dirty="0" smtClean="0"/>
              <a:t>Качество на живота (индекс)</a:t>
            </a:r>
            <a:endParaRPr lang="bg-BG" sz="2400" b="1" dirty="0"/>
          </a:p>
        </p:txBody>
      </p:sp>
      <p:sp>
        <p:nvSpPr>
          <p:cNvPr id="26" name="Правоъгълник 25"/>
          <p:cNvSpPr/>
          <p:nvPr/>
        </p:nvSpPr>
        <p:spPr>
          <a:xfrm rot="16200000">
            <a:off x="-1312681" y="3867954"/>
            <a:ext cx="3989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sz="2400" b="1" dirty="0" smtClean="0"/>
              <a:t>0                                              1</a:t>
            </a:r>
          </a:p>
        </p:txBody>
      </p:sp>
      <p:sp>
        <p:nvSpPr>
          <p:cNvPr id="27" name="Правоъгълник 26"/>
          <p:cNvSpPr/>
          <p:nvPr/>
        </p:nvSpPr>
        <p:spPr>
          <a:xfrm>
            <a:off x="1187625" y="2204864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/>
              <a:t>Изгубено </a:t>
            </a:r>
            <a:r>
              <a:rPr lang="en-US" dirty="0"/>
              <a:t>QALY</a:t>
            </a:r>
            <a:endParaRPr lang="bg-BG" dirty="0"/>
          </a:p>
        </p:txBody>
      </p:sp>
      <p:sp>
        <p:nvSpPr>
          <p:cNvPr id="28" name="Правоъгълник 27"/>
          <p:cNvSpPr/>
          <p:nvPr/>
        </p:nvSpPr>
        <p:spPr>
          <a:xfrm>
            <a:off x="3491880" y="3140968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 smtClean="0"/>
              <a:t>Придобито </a:t>
            </a:r>
            <a:r>
              <a:rPr lang="en-US" dirty="0" smtClean="0"/>
              <a:t>QALY</a:t>
            </a:r>
            <a:endParaRPr lang="bg-BG" dirty="0"/>
          </a:p>
        </p:txBody>
      </p:sp>
      <p:sp>
        <p:nvSpPr>
          <p:cNvPr id="31" name="Правоъгълник 30"/>
          <p:cNvSpPr/>
          <p:nvPr/>
        </p:nvSpPr>
        <p:spPr>
          <a:xfrm>
            <a:off x="5724128" y="2780928"/>
            <a:ext cx="187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 smtClean="0"/>
              <a:t>Състояние Б </a:t>
            </a:r>
          </a:p>
          <a:p>
            <a:pPr algn="ctr"/>
            <a:r>
              <a:rPr lang="bg-BG" dirty="0" smtClean="0"/>
              <a:t>при лечение</a:t>
            </a:r>
            <a:endParaRPr lang="bg-BG" dirty="0"/>
          </a:p>
        </p:txBody>
      </p:sp>
      <p:sp>
        <p:nvSpPr>
          <p:cNvPr id="32" name="Правоъгълник 31"/>
          <p:cNvSpPr/>
          <p:nvPr/>
        </p:nvSpPr>
        <p:spPr>
          <a:xfrm>
            <a:off x="4067944" y="4797152"/>
            <a:ext cx="187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 smtClean="0"/>
              <a:t>Състояние А</a:t>
            </a:r>
          </a:p>
          <a:p>
            <a:pPr algn="ctr"/>
            <a:r>
              <a:rPr lang="bg-BG" dirty="0" smtClean="0"/>
              <a:t>Със заболяване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631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624"/>
            <a:ext cx="7488832" cy="681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007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bg-BG" sz="3600" b="1" dirty="0" smtClean="0"/>
              <a:t>Социална тежест на остеопорозата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412776"/>
            <a:ext cx="7825680" cy="4872608"/>
          </a:xfrm>
        </p:spPr>
        <p:txBody>
          <a:bodyPr>
            <a:normAutofit lnSpcReduction="10000"/>
          </a:bodyPr>
          <a:lstStyle/>
          <a:p>
            <a:r>
              <a:rPr lang="bg-BG" sz="3600" dirty="0"/>
              <a:t>Предходни фрактури и тези през 2010 година са отнели </a:t>
            </a:r>
            <a:r>
              <a:rPr lang="bg-BG" sz="3600" b="1" dirty="0" smtClean="0"/>
              <a:t>1 180 </a:t>
            </a:r>
            <a:r>
              <a:rPr lang="bg-BG" sz="3600" b="1" dirty="0"/>
              <a:t>000 </a:t>
            </a:r>
            <a:r>
              <a:rPr lang="en-US" sz="3600" b="1" dirty="0" smtClean="0"/>
              <a:t>QALY </a:t>
            </a:r>
            <a:r>
              <a:rPr lang="bg-BG" sz="3600" b="1" dirty="0" smtClean="0"/>
              <a:t>в ЕС</a:t>
            </a:r>
            <a:r>
              <a:rPr lang="bg-BG" sz="3600" dirty="0" smtClean="0"/>
              <a:t>.</a:t>
            </a:r>
          </a:p>
          <a:p>
            <a:endParaRPr lang="bg-BG" sz="1100" dirty="0" smtClean="0"/>
          </a:p>
          <a:p>
            <a:r>
              <a:rPr lang="bg-BG" sz="3600" dirty="0" smtClean="0"/>
              <a:t>Преобладаващата част от </a:t>
            </a:r>
            <a:r>
              <a:rPr lang="bg-BG" sz="3600" b="1" dirty="0" smtClean="0"/>
              <a:t>болните с остеопозора, </a:t>
            </a:r>
            <a:r>
              <a:rPr lang="bg-BG" sz="3600" dirty="0" smtClean="0"/>
              <a:t>които са преживели фрактура и за които съществува висок риск от повторна фрактура са </a:t>
            </a:r>
            <a:r>
              <a:rPr lang="bg-BG" sz="3600" b="1" dirty="0" smtClean="0"/>
              <a:t>нелекувани</a:t>
            </a:r>
            <a:r>
              <a:rPr lang="bg-BG" sz="3600" dirty="0" smtClean="0"/>
              <a:t> или </a:t>
            </a:r>
            <a:r>
              <a:rPr lang="bg-BG" sz="3600" b="1" dirty="0" smtClean="0"/>
              <a:t>броя на лекуваните намалява</a:t>
            </a:r>
            <a:r>
              <a:rPr lang="en-GB" sz="3600" b="1" dirty="0" smtClean="0"/>
              <a:t>.</a:t>
            </a:r>
            <a:endParaRPr lang="bg-BG" sz="3600" b="1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555776" y="6396335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b="1" dirty="0"/>
              <a:t>Източник</a:t>
            </a:r>
            <a:r>
              <a:rPr lang="bg-BG" sz="1200" dirty="0"/>
              <a:t>: </a:t>
            </a:r>
            <a:r>
              <a:rPr lang="en-US" sz="1200" dirty="0" err="1"/>
              <a:t>Svedbom</a:t>
            </a:r>
            <a:r>
              <a:rPr lang="en-US" sz="1200" dirty="0"/>
              <a:t> A., E. </a:t>
            </a:r>
            <a:r>
              <a:rPr lang="en-US" sz="1200" dirty="0" err="1"/>
              <a:t>Herniund</a:t>
            </a:r>
            <a:r>
              <a:rPr lang="en-US" sz="1200" dirty="0"/>
              <a:t>, M. </a:t>
            </a:r>
            <a:r>
              <a:rPr lang="en-US" sz="1200" dirty="0" err="1"/>
              <a:t>Ivegard</a:t>
            </a:r>
            <a:r>
              <a:rPr lang="en-US" sz="1200" dirty="0"/>
              <a:t> et al. Osteoporosis in the European Union: </a:t>
            </a:r>
            <a:endParaRPr lang="bg-BG" sz="1200" dirty="0" smtClean="0"/>
          </a:p>
          <a:p>
            <a:r>
              <a:rPr lang="en-US" sz="1200" dirty="0" smtClean="0"/>
              <a:t>a </a:t>
            </a:r>
            <a:r>
              <a:rPr lang="en-US" sz="1200" dirty="0"/>
              <a:t>compendium on country-specific reports. Arch Osteoporosis 2013; 8: 137-139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284589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b="1" dirty="0" smtClean="0"/>
              <a:t>Българското законодателство</a:t>
            </a:r>
            <a:endParaRPr lang="bg-BG" sz="40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600200"/>
            <a:ext cx="7825680" cy="4800600"/>
          </a:xfrm>
        </p:spPr>
        <p:txBody>
          <a:bodyPr>
            <a:normAutofit/>
          </a:bodyPr>
          <a:lstStyle/>
          <a:p>
            <a:r>
              <a:rPr lang="ru-RU" sz="2800" dirty="0"/>
              <a:t> Наредба за условията, правилата и реда за регулиране и регистриране на цените на лекарствените </a:t>
            </a:r>
            <a:r>
              <a:rPr lang="ru-RU" sz="2800" dirty="0" smtClean="0"/>
              <a:t>продукти:</a:t>
            </a:r>
          </a:p>
          <a:p>
            <a:r>
              <a:rPr lang="ru-RU" sz="2800" dirty="0"/>
              <a:t> Приложение 8 </a:t>
            </a:r>
            <a:r>
              <a:rPr lang="ru-RU" sz="2800" dirty="0" smtClean="0"/>
              <a:t>-  за </a:t>
            </a:r>
            <a:r>
              <a:rPr lang="ru-RU" sz="2800" dirty="0"/>
              <a:t>оценка на ниво на реимбурсиране спрямо социалната значимост</a:t>
            </a:r>
            <a:r>
              <a:rPr lang="ru-RU" sz="2800" dirty="0" smtClean="0"/>
              <a:t>.</a:t>
            </a:r>
          </a:p>
          <a:p>
            <a:endParaRPr lang="ru-RU" dirty="0"/>
          </a:p>
          <a:p>
            <a:r>
              <a:rPr lang="ru-RU" i="1" dirty="0" smtClean="0"/>
              <a:t>3. социална значимост на заболяването в Република България, за чието лечение се използва лекарствения продукт:</a:t>
            </a:r>
          </a:p>
          <a:p>
            <a:pPr lvl="1"/>
            <a:r>
              <a:rPr lang="ru-RU" b="1" dirty="0" smtClean="0"/>
              <a:t>2 точки – ДА</a:t>
            </a:r>
          </a:p>
          <a:p>
            <a:pPr lvl="1"/>
            <a:r>
              <a:rPr lang="ru-RU" b="1" dirty="0" smtClean="0"/>
              <a:t>0 точки - НЕ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16173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352928" cy="1143000"/>
          </a:xfrm>
        </p:spPr>
        <p:txBody>
          <a:bodyPr/>
          <a:lstStyle/>
          <a:p>
            <a:r>
              <a:rPr lang="bg-BG" sz="3900" b="1" dirty="0" smtClean="0"/>
              <a:t>Социална тежест на заболяванията</a:t>
            </a:r>
            <a:endParaRPr lang="bg-BG" sz="39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268760"/>
            <a:ext cx="8280920" cy="5472608"/>
          </a:xfrm>
        </p:spPr>
        <p:txBody>
          <a:bodyPr>
            <a:normAutofit/>
          </a:bodyPr>
          <a:lstStyle/>
          <a:p>
            <a:r>
              <a:rPr lang="bg-BG" b="1" dirty="0" smtClean="0"/>
              <a:t>Систематично, сравнително описание</a:t>
            </a:r>
            <a:r>
              <a:rPr lang="bg-BG" dirty="0" smtClean="0"/>
              <a:t> на тежестта на заболяванията и травмите, както и рисковите фактори, които ги пораждат.</a:t>
            </a:r>
          </a:p>
          <a:p>
            <a:endParaRPr lang="bg-BG" sz="1100" dirty="0" smtClean="0"/>
          </a:p>
          <a:p>
            <a:r>
              <a:rPr lang="bg-BG" b="1" dirty="0" smtClean="0"/>
              <a:t>Необходимост при процеса на планиране и вземане</a:t>
            </a:r>
            <a:r>
              <a:rPr lang="bg-BG" dirty="0" smtClean="0"/>
              <a:t> на решение в здравеопазването</a:t>
            </a:r>
            <a:r>
              <a:rPr lang="en-US" dirty="0" smtClean="0"/>
              <a:t>. </a:t>
            </a:r>
            <a:endParaRPr lang="bg-BG" dirty="0" smtClean="0"/>
          </a:p>
          <a:p>
            <a:endParaRPr lang="bg-BG" sz="1100" dirty="0" smtClean="0"/>
          </a:p>
          <a:p>
            <a:r>
              <a:rPr lang="bg-BG" dirty="0" smtClean="0"/>
              <a:t>Наличната информация за смъртността и здравето на населението </a:t>
            </a:r>
            <a:r>
              <a:rPr lang="bg-BG" b="1" dirty="0" smtClean="0"/>
              <a:t>не винаги е достатъчна, често е фрагментирана и несистематична</a:t>
            </a:r>
            <a:r>
              <a:rPr lang="en-US" b="1" dirty="0" smtClean="0"/>
              <a:t>.</a:t>
            </a:r>
            <a:endParaRPr lang="bg-BG" b="1" dirty="0" smtClean="0"/>
          </a:p>
          <a:p>
            <a:pPr marL="114300" indent="0">
              <a:buNone/>
            </a:pPr>
            <a:endParaRPr lang="bg-BG" sz="1000" dirty="0" smtClean="0"/>
          </a:p>
          <a:p>
            <a:r>
              <a:rPr lang="bg-BG" dirty="0" smtClean="0"/>
              <a:t>Важно е да се разполага </a:t>
            </a:r>
            <a:r>
              <a:rPr lang="bg-BG" b="1" dirty="0" smtClean="0"/>
              <a:t>с рамка за валидиране, интегриране, анализиране и разпространение на тази информация</a:t>
            </a:r>
            <a:r>
              <a:rPr lang="en-US" dirty="0" smtClean="0"/>
              <a:t> </a:t>
            </a:r>
            <a:r>
              <a:rPr lang="bg-BG" dirty="0" smtClean="0"/>
              <a:t>при оценка на относителната важност на </a:t>
            </a:r>
            <a:r>
              <a:rPr lang="bg-BG" b="1" dirty="0" smtClean="0"/>
              <a:t>причините за ранна смъртност</a:t>
            </a:r>
            <a:r>
              <a:rPr lang="en-US" b="1" dirty="0" smtClean="0"/>
              <a:t>, </a:t>
            </a:r>
            <a:r>
              <a:rPr lang="bg-BG" b="1" dirty="0" smtClean="0"/>
              <a:t>загуба на здраве</a:t>
            </a:r>
            <a:r>
              <a:rPr lang="en-US" b="1" dirty="0" smtClean="0"/>
              <a:t>, </a:t>
            </a:r>
            <a:r>
              <a:rPr lang="bg-BG" b="1" dirty="0" smtClean="0"/>
              <a:t>и инвалидност</a:t>
            </a:r>
            <a:r>
              <a:rPr lang="bg-BG" dirty="0" smtClean="0"/>
              <a:t> в различни части от населението</a:t>
            </a:r>
            <a:r>
              <a:rPr lang="en-US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9204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2708920"/>
            <a:ext cx="7620000" cy="11087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sz="4400" b="1" dirty="0" smtClean="0"/>
              <a:t>БЛАГОДАРЯ ЗА ВНИМАНИЕТО</a:t>
            </a:r>
            <a:endParaRPr lang="bg-BG" sz="4400" b="1" dirty="0"/>
          </a:p>
        </p:txBody>
      </p:sp>
    </p:spTree>
    <p:extLst>
      <p:ext uri="{BB962C8B-B14F-4D97-AF65-F5344CB8AC3E}">
        <p14:creationId xmlns:p14="http://schemas.microsoft.com/office/powerpoint/2010/main" val="24959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7200" b="1" dirty="0"/>
              <a:t> </a:t>
            </a:r>
            <a:r>
              <a:rPr lang="en-US" sz="7200" b="1" dirty="0" smtClean="0"/>
              <a:t>DALY </a:t>
            </a:r>
            <a:r>
              <a:rPr lang="bg-BG" sz="7200" b="1" dirty="0" smtClean="0"/>
              <a:t>и </a:t>
            </a:r>
            <a:r>
              <a:rPr lang="en-US" sz="7200" b="1" dirty="0" smtClean="0"/>
              <a:t>QALY</a:t>
            </a:r>
            <a:endParaRPr lang="bg-BG" sz="7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504" y="1940768"/>
            <a:ext cx="828092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sz="8000" b="1" dirty="0" smtClean="0"/>
              <a:t>DALY</a:t>
            </a:r>
            <a:r>
              <a:rPr lang="en-US" sz="8000" dirty="0" smtClean="0"/>
              <a:t> </a:t>
            </a:r>
            <a:r>
              <a:rPr lang="bg-BG" sz="8000" dirty="0" smtClean="0"/>
              <a:t>измерва </a:t>
            </a:r>
            <a:r>
              <a:rPr lang="bg-BG" sz="8000" dirty="0"/>
              <a:t>годините живот изгубени от преждевременна смърт и годините преживени със заболявания с по-нисък здравен статус</a:t>
            </a:r>
            <a:r>
              <a:rPr lang="bg-BG" sz="8000" dirty="0" smtClean="0"/>
              <a:t>.</a:t>
            </a:r>
          </a:p>
          <a:p>
            <a:endParaRPr lang="en-US" sz="8000" dirty="0"/>
          </a:p>
          <a:p>
            <a:endParaRPr lang="en-US" sz="800" dirty="0"/>
          </a:p>
          <a:p>
            <a:r>
              <a:rPr lang="en-US" sz="8000" b="1" dirty="0"/>
              <a:t>QALY </a:t>
            </a:r>
            <a:r>
              <a:rPr lang="en-US" sz="8000" dirty="0"/>
              <a:t>– </a:t>
            </a:r>
            <a:r>
              <a:rPr lang="bg-BG" sz="8000" dirty="0"/>
              <a:t>измерител на качеството и количеството на живота.</a:t>
            </a:r>
            <a:r>
              <a:rPr lang="en-US" sz="8000" dirty="0"/>
              <a:t> </a:t>
            </a:r>
            <a:endParaRPr lang="bg-BG" sz="8000" dirty="0"/>
          </a:p>
          <a:p>
            <a:pPr marL="114300" indent="0" algn="ctr">
              <a:buNone/>
            </a:pPr>
            <a:endParaRPr lang="bg-BG" sz="8000" dirty="0"/>
          </a:p>
        </p:txBody>
      </p:sp>
    </p:spTree>
    <p:extLst>
      <p:ext uri="{BB962C8B-B14F-4D97-AF65-F5344CB8AC3E}">
        <p14:creationId xmlns:p14="http://schemas.microsoft.com/office/powerpoint/2010/main" val="29449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1520" y="0"/>
            <a:ext cx="8280920" cy="980728"/>
          </a:xfrm>
        </p:spPr>
        <p:txBody>
          <a:bodyPr/>
          <a:lstStyle/>
          <a:p>
            <a:r>
              <a:rPr lang="bg-BG" sz="4200" b="1" dirty="0" smtClean="0"/>
              <a:t>История на идеята за измерване</a:t>
            </a:r>
            <a:endParaRPr lang="bg-BG" sz="4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124744"/>
            <a:ext cx="8676456" cy="5616624"/>
          </a:xfrm>
        </p:spPr>
        <p:txBody>
          <a:bodyPr>
            <a:noAutofit/>
          </a:bodyPr>
          <a:lstStyle/>
          <a:p>
            <a:r>
              <a:rPr lang="bg-BG" dirty="0" smtClean="0"/>
              <a:t>Проект на </a:t>
            </a:r>
            <a:r>
              <a:rPr lang="bg-BG" b="1" dirty="0" smtClean="0"/>
              <a:t>Световната банка през 1993 </a:t>
            </a:r>
            <a:r>
              <a:rPr lang="bg-BG" dirty="0" smtClean="0"/>
              <a:t>– измерване на общата тежест на заболяванията.</a:t>
            </a:r>
          </a:p>
          <a:p>
            <a:endParaRPr lang="bg-BG" dirty="0" smtClean="0"/>
          </a:p>
          <a:p>
            <a:r>
              <a:rPr lang="bg-BG" dirty="0" smtClean="0"/>
              <a:t>Проучването се извършва от </a:t>
            </a:r>
            <a:r>
              <a:rPr lang="bg-BG" b="1" dirty="0" smtClean="0"/>
              <a:t>СЗО и </a:t>
            </a:r>
            <a:r>
              <a:rPr lang="en-US" b="1" dirty="0" smtClean="0"/>
              <a:t>Harvard </a:t>
            </a:r>
            <a:r>
              <a:rPr lang="en-US" b="1" dirty="0"/>
              <a:t>School of Public </a:t>
            </a:r>
            <a:r>
              <a:rPr lang="en-US" b="1" dirty="0" smtClean="0"/>
              <a:t>Health</a:t>
            </a:r>
            <a:r>
              <a:rPr lang="bg-BG" dirty="0" smtClean="0"/>
              <a:t>.</a:t>
            </a:r>
          </a:p>
          <a:p>
            <a:endParaRPr lang="bg-BG" dirty="0" smtClean="0"/>
          </a:p>
          <a:p>
            <a:r>
              <a:rPr lang="bg-BG" dirty="0" smtClean="0"/>
              <a:t>Описана е общата тежест на </a:t>
            </a:r>
            <a:r>
              <a:rPr lang="bg-BG" b="1" dirty="0" smtClean="0"/>
              <a:t>100 заболявания и травми за 8 региона по света </a:t>
            </a:r>
            <a:r>
              <a:rPr lang="en-US" dirty="0" smtClean="0"/>
              <a:t>(</a:t>
            </a:r>
            <a:r>
              <a:rPr lang="en-US" dirty="0"/>
              <a:t>Murray </a:t>
            </a:r>
            <a:r>
              <a:rPr lang="en-US" dirty="0" smtClean="0"/>
              <a:t>&amp; </a:t>
            </a:r>
            <a:r>
              <a:rPr lang="en-US" dirty="0"/>
              <a:t>Lopez, 1996). </a:t>
            </a:r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Създадена е </a:t>
            </a:r>
            <a:r>
              <a:rPr lang="bg-BG" b="1" dirty="0" smtClean="0"/>
              <a:t>систематична база данни за болестността и смъртността</a:t>
            </a:r>
            <a:r>
              <a:rPr lang="bg-BG" dirty="0" smtClean="0"/>
              <a:t> по възраст, региони, и пол</a:t>
            </a:r>
            <a:r>
              <a:rPr lang="en-US" dirty="0" smtClean="0"/>
              <a:t>. </a:t>
            </a:r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Въведен е нов измерител – </a:t>
            </a:r>
            <a:r>
              <a:rPr lang="bg-BG" b="1" dirty="0" smtClean="0"/>
              <a:t>Година живот съобразена с нетрудоспособността </a:t>
            </a:r>
            <a:r>
              <a:rPr lang="en-US" b="1" dirty="0" smtClean="0"/>
              <a:t>(</a:t>
            </a:r>
            <a:r>
              <a:rPr lang="en-US" b="1" dirty="0"/>
              <a:t>DALY</a:t>
            </a:r>
            <a:r>
              <a:rPr lang="en-US" b="1" dirty="0" smtClean="0"/>
              <a:t>)</a:t>
            </a:r>
            <a:r>
              <a:rPr lang="bg-BG" dirty="0"/>
              <a:t> - единна мярка за изчисляване на социалната тежест на заболяванията, смъртността и рисковите </a:t>
            </a:r>
            <a:r>
              <a:rPr lang="en-US" dirty="0"/>
              <a:t> </a:t>
            </a:r>
            <a:r>
              <a:rPr lang="bg-BG" dirty="0"/>
              <a:t>фактори.</a:t>
            </a:r>
            <a:r>
              <a:rPr lang="en-US" dirty="0" smtClean="0"/>
              <a:t> 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7108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6416" y="188640"/>
            <a:ext cx="7620000" cy="1143000"/>
          </a:xfrm>
        </p:spPr>
        <p:txBody>
          <a:bodyPr/>
          <a:lstStyle/>
          <a:p>
            <a:pPr algn="ctr"/>
            <a:r>
              <a:rPr lang="bg-BG" sz="4400" b="1" dirty="0" smtClean="0"/>
              <a:t>Същност на </a:t>
            </a:r>
            <a:r>
              <a:rPr lang="en-US" sz="4400" b="1" dirty="0" smtClean="0"/>
              <a:t>DALY</a:t>
            </a:r>
            <a:endParaRPr lang="bg-BG" sz="44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5589240"/>
            <a:ext cx="7620000" cy="50405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dirty="0" smtClean="0"/>
              <a:t>C – </a:t>
            </a:r>
            <a:r>
              <a:rPr lang="bg-BG" dirty="0" smtClean="0"/>
              <a:t>причина;  </a:t>
            </a:r>
            <a:r>
              <a:rPr lang="en-US" dirty="0" smtClean="0"/>
              <a:t>A</a:t>
            </a:r>
            <a:r>
              <a:rPr lang="bg-BG" dirty="0" smtClean="0"/>
              <a:t> – възраст; </a:t>
            </a:r>
            <a:r>
              <a:rPr lang="en-US" dirty="0" smtClean="0"/>
              <a:t>S</a:t>
            </a:r>
            <a:r>
              <a:rPr lang="bg-BG" dirty="0" smtClean="0"/>
              <a:t> – пол; </a:t>
            </a:r>
            <a:r>
              <a:rPr lang="en-US" dirty="0" smtClean="0"/>
              <a:t>T</a:t>
            </a:r>
            <a:r>
              <a:rPr lang="bg-BG" dirty="0" smtClean="0"/>
              <a:t> - година</a:t>
            </a:r>
            <a:r>
              <a:rPr lang="en-US" dirty="0" smtClean="0"/>
              <a:t> 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  <p:sp>
        <p:nvSpPr>
          <p:cNvPr id="4" name="Правоъгълник 3"/>
          <p:cNvSpPr/>
          <p:nvPr/>
        </p:nvSpPr>
        <p:spPr>
          <a:xfrm>
            <a:off x="251520" y="1988840"/>
            <a:ext cx="27363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DALY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3131840" y="2165509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bg-BG" sz="4800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3851919" y="1988840"/>
            <a:ext cx="1489929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6012160" y="1972290"/>
            <a:ext cx="23042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</a:t>
            </a:r>
            <a:r>
              <a:rPr lang="en-US" sz="3600" dirty="0"/>
              <a:t>D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251520" y="3645024"/>
            <a:ext cx="2736304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b="1" dirty="0" smtClean="0"/>
              <a:t>Година живот съобразена с нетрудоспособността</a:t>
            </a:r>
            <a:endParaRPr lang="bg-BG" sz="2000" b="1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3829681" y="3645024"/>
            <a:ext cx="1512168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b="1" dirty="0" smtClean="0"/>
              <a:t>Изгубени години живот</a:t>
            </a:r>
            <a:endParaRPr lang="bg-BG" sz="2000" b="1" dirty="0"/>
          </a:p>
        </p:txBody>
      </p:sp>
      <p:sp>
        <p:nvSpPr>
          <p:cNvPr id="11" name="Закръглен правоъгълник 10"/>
          <p:cNvSpPr/>
          <p:nvPr/>
        </p:nvSpPr>
        <p:spPr>
          <a:xfrm>
            <a:off x="6012160" y="3645024"/>
            <a:ext cx="2304256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Години живот в нетрудоспособност</a:t>
            </a:r>
            <a:endParaRPr lang="bg-BG" b="1" dirty="0"/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5436096" y="2183563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800" dirty="0" smtClean="0"/>
              <a:t>+</a:t>
            </a:r>
            <a:endParaRPr lang="bg-BG" sz="4800" dirty="0"/>
          </a:p>
        </p:txBody>
      </p:sp>
      <p:sp>
        <p:nvSpPr>
          <p:cNvPr id="8" name="Правоъгълник 7"/>
          <p:cNvSpPr/>
          <p:nvPr/>
        </p:nvSpPr>
        <p:spPr>
          <a:xfrm>
            <a:off x="2483768" y="6362434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b="1" dirty="0"/>
              <a:t>Източник: </a:t>
            </a:r>
            <a:r>
              <a:rPr lang="en-US" sz="1200" dirty="0"/>
              <a:t>WHO.WHO Methods and Data sources for global burden of disease estimates </a:t>
            </a:r>
            <a:endParaRPr lang="bg-BG" sz="1200" dirty="0"/>
          </a:p>
          <a:p>
            <a:r>
              <a:rPr lang="bg-BG" sz="1200" dirty="0"/>
              <a:t>2000-2011</a:t>
            </a:r>
            <a:r>
              <a:rPr lang="en-US" sz="1200" dirty="0"/>
              <a:t>. </a:t>
            </a:r>
            <a:r>
              <a:rPr lang="bg-BG" sz="1200" dirty="0"/>
              <a:t>Global Health Estimates Technical Paper WHO/HIS/HSI/GHE/2013.4</a:t>
            </a:r>
            <a:r>
              <a:rPr lang="en-US" sz="1200" dirty="0"/>
              <a:t>; Geneva, 2013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2434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  <p:bldP spid="7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 smtClean="0"/>
              <a:t>YLL</a:t>
            </a:r>
            <a:endParaRPr lang="bg-BG" sz="4800" b="1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51520" y="1861374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843808" y="2038043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bg-BG" sz="4800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3491880" y="1861374"/>
            <a:ext cx="201622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N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6588224" y="1844824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s, a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251520" y="3645024"/>
            <a:ext cx="2232248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b="1" dirty="0" smtClean="0"/>
              <a:t>Изгубени години живот</a:t>
            </a:r>
            <a:endParaRPr lang="bg-BG" sz="2000" b="1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3491880" y="3517558"/>
            <a:ext cx="2016224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Брой смъртни случаи по причина за дадена възраст, пол и година</a:t>
            </a:r>
            <a:endParaRPr lang="bg-BG" b="1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6516216" y="3517558"/>
            <a:ext cx="1872208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Загубен здравен статус за дадена възраст и пол</a:t>
            </a:r>
            <a:endParaRPr lang="bg-BG" b="1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5724128" y="2056097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x</a:t>
            </a:r>
            <a:endParaRPr lang="bg-BG" sz="4800" dirty="0"/>
          </a:p>
        </p:txBody>
      </p:sp>
      <p:sp>
        <p:nvSpPr>
          <p:cNvPr id="1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8384" y="6165304"/>
            <a:ext cx="7620000" cy="50405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dirty="0" smtClean="0"/>
              <a:t>C – </a:t>
            </a:r>
            <a:r>
              <a:rPr lang="bg-BG" dirty="0" smtClean="0"/>
              <a:t>причина;  </a:t>
            </a:r>
            <a:r>
              <a:rPr lang="en-US" dirty="0" smtClean="0"/>
              <a:t>A</a:t>
            </a:r>
            <a:r>
              <a:rPr lang="bg-BG" dirty="0" smtClean="0"/>
              <a:t> – възраст; </a:t>
            </a:r>
            <a:r>
              <a:rPr lang="en-US" dirty="0" smtClean="0"/>
              <a:t>S</a:t>
            </a:r>
            <a:r>
              <a:rPr lang="bg-BG" dirty="0" smtClean="0"/>
              <a:t> – пол; </a:t>
            </a:r>
            <a:r>
              <a:rPr lang="en-US" dirty="0" smtClean="0"/>
              <a:t>T</a:t>
            </a:r>
            <a:r>
              <a:rPr lang="bg-BG" dirty="0" smtClean="0"/>
              <a:t> - година</a:t>
            </a:r>
            <a:r>
              <a:rPr lang="en-US" dirty="0" smtClean="0"/>
              <a:t> 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584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en-US" b="1" dirty="0" smtClean="0"/>
              <a:t>L - </a:t>
            </a:r>
            <a:r>
              <a:rPr lang="bg-BG" b="1" dirty="0" smtClean="0"/>
              <a:t>загуба на здравен статус</a:t>
            </a:r>
            <a:endParaRPr lang="bg-BG" b="1" dirty="0"/>
          </a:p>
        </p:txBody>
      </p:sp>
      <p:sp>
        <p:nvSpPr>
          <p:cNvPr id="4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5229200"/>
            <a:ext cx="7980040" cy="1468760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Очакваната продължителност на живота е приета за 8</a:t>
            </a:r>
            <a:r>
              <a:rPr lang="en-US" dirty="0" smtClean="0"/>
              <a:t>2,2</a:t>
            </a:r>
            <a:r>
              <a:rPr lang="bg-BG" dirty="0" smtClean="0"/>
              <a:t> години за жените и 80 за мъжете.</a:t>
            </a:r>
          </a:p>
          <a:p>
            <a:r>
              <a:rPr lang="bg-BG" dirty="0" smtClean="0"/>
              <a:t>Създадена е стандартизирана таблица за изчисляване на загубата на здравен статус при възможната максимална продължителност на живота на индивид в добро здраве за дадена възраст</a:t>
            </a:r>
            <a:r>
              <a:rPr lang="en-US" dirty="0" smtClean="0"/>
              <a:t>. </a:t>
            </a:r>
            <a:endParaRPr lang="bg-BG" dirty="0" smtClean="0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1706273278"/>
              </p:ext>
            </p:extLst>
          </p:nvPr>
        </p:nvGraphicFramePr>
        <p:xfrm>
          <a:off x="179512" y="1052736"/>
          <a:ext cx="81369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44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143000"/>
          </a:xfrm>
        </p:spPr>
        <p:txBody>
          <a:bodyPr/>
          <a:lstStyle/>
          <a:p>
            <a:pPr algn="ctr"/>
            <a:r>
              <a:rPr lang="en-US" b="1" dirty="0" smtClean="0"/>
              <a:t>YLD</a:t>
            </a:r>
            <a:endParaRPr lang="bg-BG" b="1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51520" y="1861374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YL</a:t>
            </a:r>
            <a:r>
              <a:rPr lang="en-US" sz="3600" dirty="0"/>
              <a:t>D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051720" y="2038043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bg-BG" sz="4800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2555776" y="1861374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I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4788024" y="1844824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DW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251520" y="3517558"/>
            <a:ext cx="1728192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b="1" dirty="0" smtClean="0"/>
              <a:t>Години живот в нетрудо-способност</a:t>
            </a:r>
            <a:endParaRPr lang="bg-BG" sz="2000" b="1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2555776" y="3517558"/>
            <a:ext cx="1656184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Брой случаи по причина за дадена възраст, пол и година</a:t>
            </a:r>
            <a:endParaRPr lang="bg-BG" b="1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4788024" y="3517558"/>
            <a:ext cx="1728192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Тежест на нетрудо-способността за дадена причина, възраст и пол</a:t>
            </a:r>
            <a:endParaRPr lang="bg-BG" b="1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4211960" y="2056097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x</a:t>
            </a:r>
            <a:endParaRPr lang="bg-BG" sz="4800" dirty="0"/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6516216" y="2021939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x</a:t>
            </a:r>
            <a:endParaRPr lang="bg-BG" sz="4800" dirty="0"/>
          </a:p>
        </p:txBody>
      </p:sp>
      <p:sp>
        <p:nvSpPr>
          <p:cNvPr id="13" name="Правоъгълник 12"/>
          <p:cNvSpPr/>
          <p:nvPr/>
        </p:nvSpPr>
        <p:spPr>
          <a:xfrm>
            <a:off x="6948264" y="1877477"/>
            <a:ext cx="14401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L</a:t>
            </a:r>
            <a:endParaRPr lang="bg-BG" sz="3600" dirty="0" smtClean="0"/>
          </a:p>
          <a:p>
            <a:pPr algn="ctr"/>
            <a:r>
              <a:rPr lang="bg-BG" dirty="0" smtClean="0"/>
              <a:t>(</a:t>
            </a:r>
            <a:r>
              <a:rPr lang="en-US" dirty="0" smtClean="0"/>
              <a:t>c, s, a, t</a:t>
            </a:r>
            <a:r>
              <a:rPr lang="bg-BG" dirty="0" smtClean="0"/>
              <a:t>)</a:t>
            </a:r>
            <a:endParaRPr lang="bg-BG" dirty="0"/>
          </a:p>
        </p:txBody>
      </p:sp>
      <p:sp>
        <p:nvSpPr>
          <p:cNvPr id="14" name="Закръглен правоъгълник 13"/>
          <p:cNvSpPr/>
          <p:nvPr/>
        </p:nvSpPr>
        <p:spPr>
          <a:xfrm>
            <a:off x="6948264" y="3517558"/>
            <a:ext cx="1512168" cy="19996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Средна продължи</a:t>
            </a:r>
            <a:r>
              <a:rPr lang="en-US" b="1" dirty="0" smtClean="0"/>
              <a:t>-</a:t>
            </a:r>
            <a:r>
              <a:rPr lang="bg-BG" b="1" dirty="0" smtClean="0"/>
              <a:t>телност на случая до възстановя- ване или смърт</a:t>
            </a:r>
            <a:endParaRPr lang="bg-BG" b="1" dirty="0"/>
          </a:p>
        </p:txBody>
      </p:sp>
      <p:sp>
        <p:nvSpPr>
          <p:cNvPr id="16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80392" y="6021288"/>
            <a:ext cx="7620000" cy="50405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dirty="0" smtClean="0"/>
              <a:t>C – </a:t>
            </a:r>
            <a:r>
              <a:rPr lang="bg-BG" dirty="0" smtClean="0"/>
              <a:t>причина;  </a:t>
            </a:r>
            <a:r>
              <a:rPr lang="en-US" dirty="0" smtClean="0"/>
              <a:t>A</a:t>
            </a:r>
            <a:r>
              <a:rPr lang="bg-BG" dirty="0" smtClean="0"/>
              <a:t> – възраст; </a:t>
            </a:r>
            <a:r>
              <a:rPr lang="en-US" dirty="0" smtClean="0"/>
              <a:t>S</a:t>
            </a:r>
            <a:r>
              <a:rPr lang="bg-BG" dirty="0" smtClean="0"/>
              <a:t> – пол; </a:t>
            </a:r>
            <a:r>
              <a:rPr lang="en-US" dirty="0" smtClean="0"/>
              <a:t>T</a:t>
            </a:r>
            <a:r>
              <a:rPr lang="bg-BG" dirty="0" smtClean="0"/>
              <a:t> - година</a:t>
            </a:r>
            <a:r>
              <a:rPr lang="en-US" dirty="0" smtClean="0"/>
              <a:t> 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05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-36512" y="0"/>
            <a:ext cx="9036496" cy="620688"/>
          </a:xfrm>
        </p:spPr>
        <p:txBody>
          <a:bodyPr/>
          <a:lstStyle/>
          <a:p>
            <a:r>
              <a:rPr lang="en-US" sz="4200" b="1" dirty="0" smtClean="0"/>
              <a:t>DW - </a:t>
            </a:r>
            <a:r>
              <a:rPr lang="bg-BG" sz="4200" b="1" dirty="0" smtClean="0"/>
              <a:t>тежест на нетрудоспособност</a:t>
            </a:r>
            <a:endParaRPr lang="bg-BG" sz="4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5913428"/>
            <a:ext cx="8388424" cy="82794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bg-BG" dirty="0" smtClean="0"/>
              <a:t>Изчислява се чрез оценка на тежестта на живот с определно увреждане или нетрудоспособност, като се отчита влиянието на възрастта, съпътстващите заболявания и други фактори. За редица състояния тежестта на нетрудоспособност е изчислена в скала от 0 до 1 чрез използване на измерители за оценка на качеството на живот. </a:t>
            </a:r>
            <a:endParaRPr lang="bg-BG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771105"/>
              </p:ext>
            </p:extLst>
          </p:nvPr>
        </p:nvGraphicFramePr>
        <p:xfrm>
          <a:off x="107504" y="684624"/>
          <a:ext cx="828092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034"/>
                <a:gridCol w="2564886"/>
              </a:tblGrid>
              <a:tr h="34461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Състояние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Тежест 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Ампутация</a:t>
                      </a:r>
                      <a:r>
                        <a:rPr lang="bg-BG" baseline="0" dirty="0" smtClean="0"/>
                        <a:t> на крайник 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0.044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Загуба на слуха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0.033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Зависимост от хероин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0.360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Проблеми с говора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0.054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Първично безплодие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0.056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Средни травми на гръбначния стълб</a:t>
                      </a:r>
                      <a:r>
                        <a:rPr lang="bg-BG" baseline="0" dirty="0" smtClean="0"/>
                        <a:t> 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0.030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Тежки травми на тръбначния</a:t>
                      </a:r>
                      <a:r>
                        <a:rPr lang="bg-BG" baseline="0" dirty="0" smtClean="0"/>
                        <a:t> стълб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0.072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Фрактури на тазобедрената</a:t>
                      </a:r>
                      <a:r>
                        <a:rPr lang="bg-BG" baseline="0" dirty="0" smtClean="0"/>
                        <a:t> става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0.053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Фрактура на ръката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0.033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Фрактура на долния</a:t>
                      </a:r>
                      <a:r>
                        <a:rPr lang="bg-BG" baseline="0" dirty="0" smtClean="0"/>
                        <a:t> крайник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0.033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r>
                        <a:rPr lang="bg-BG" dirty="0" smtClean="0"/>
                        <a:t>Фрактура на гърба и ставата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0.308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Фрактура на гърба и ставата</a:t>
                      </a:r>
                      <a:r>
                        <a:rPr lang="bg-BG" baseline="0" dirty="0" smtClean="0"/>
                        <a:t> – дълготрайни</a:t>
                      </a:r>
                      <a:endParaRPr lang="bg-B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0.072</a:t>
                      </a:r>
                      <a:endParaRPr lang="bg-BG" dirty="0"/>
                    </a:p>
                  </a:txBody>
                  <a:tcPr/>
                </a:tc>
              </a:tr>
              <a:tr h="344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Фрактура на гърба и ставата</a:t>
                      </a:r>
                      <a:r>
                        <a:rPr lang="bg-BG" baseline="0" dirty="0" smtClean="0"/>
                        <a:t> – дълготрайни с лечение</a:t>
                      </a:r>
                      <a:endParaRPr lang="bg-B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0.388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8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ъседство">
  <a:themeElements>
    <a:clrScheme name="Съ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О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ъ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1751</TotalTime>
  <Words>1285</Words>
  <Application>Microsoft Office PowerPoint</Application>
  <PresentationFormat>On-screen Show (4:3)</PresentationFormat>
  <Paragraphs>254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Съседство</vt:lpstr>
      <vt:lpstr>ИЗМЕРВАНЕ НА СОЦИАЛНАТА ТЕЖЕСТ  НА ЗАБОЛЯВАНИЯТА</vt:lpstr>
      <vt:lpstr>Социална тежест на заболяванията</vt:lpstr>
      <vt:lpstr> DALY и QALY</vt:lpstr>
      <vt:lpstr>История на идеята за измерване</vt:lpstr>
      <vt:lpstr>Същност на DALY</vt:lpstr>
      <vt:lpstr>YLL</vt:lpstr>
      <vt:lpstr>L - загуба на здравен статус</vt:lpstr>
      <vt:lpstr>YLD</vt:lpstr>
      <vt:lpstr>DW - тежест на нетрудоспособност</vt:lpstr>
      <vt:lpstr>Социална тежест на остеопорозата в ЕС</vt:lpstr>
      <vt:lpstr>DALY за България за една жена</vt:lpstr>
      <vt:lpstr>Идея за QALY</vt:lpstr>
      <vt:lpstr>Същност на QALY</vt:lpstr>
      <vt:lpstr>Качество на живот, свързано със здравето (HRQoL)</vt:lpstr>
      <vt:lpstr>ИЗТОЧНИЦИ НА ДАННИ ЗА QALY</vt:lpstr>
      <vt:lpstr>Графично представяне на QALY</vt:lpstr>
      <vt:lpstr>PowerPoint Presentation</vt:lpstr>
      <vt:lpstr>Социална тежест на остеопорозата</vt:lpstr>
      <vt:lpstr>Българското законодателство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СОЦИАЛНА ТЕЖЕСТ  НА ЗАБОЛЯВАНИЯТА</dc:title>
  <dc:creator>Sony</dc:creator>
  <cp:lastModifiedBy>b.ivanova</cp:lastModifiedBy>
  <cp:revision>52</cp:revision>
  <dcterms:created xsi:type="dcterms:W3CDTF">2014-03-22T16:12:15Z</dcterms:created>
  <dcterms:modified xsi:type="dcterms:W3CDTF">2014-04-11T07:32:36Z</dcterms:modified>
</cp:coreProperties>
</file>